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4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4" r:id="rId15"/>
    <p:sldId id="271" r:id="rId16"/>
    <p:sldId id="272" r:id="rId17"/>
    <p:sldId id="283" r:id="rId18"/>
    <p:sldId id="275" r:id="rId19"/>
    <p:sldId id="276" r:id="rId20"/>
    <p:sldId id="277" r:id="rId21"/>
    <p:sldId id="278" r:id="rId22"/>
    <p:sldId id="279" r:id="rId23"/>
    <p:sldId id="286" r:id="rId24"/>
    <p:sldId id="280" r:id="rId25"/>
    <p:sldId id="287" r:id="rId26"/>
    <p:sldId id="281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AD999-B37B-4B71-963C-0DFC1EBCD7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F276FB-29BE-446C-8C74-8F74C6D04524}">
      <dgm:prSet/>
      <dgm:spPr/>
      <dgm:t>
        <a:bodyPr/>
        <a:lstStyle/>
        <a:p>
          <a:r>
            <a:rPr lang="en-US"/>
            <a:t>21 januari – Ansökningsperioden startar (Dexter)</a:t>
          </a:r>
        </a:p>
      </dgm:t>
    </dgm:pt>
    <dgm:pt modelId="{6738EFA6-839E-482C-B485-299B08E78A48}" type="parTrans" cxnId="{D450E427-EE8D-4100-8227-A7B33BDD130E}">
      <dgm:prSet/>
      <dgm:spPr/>
      <dgm:t>
        <a:bodyPr/>
        <a:lstStyle/>
        <a:p>
          <a:endParaRPr lang="en-US"/>
        </a:p>
      </dgm:t>
    </dgm:pt>
    <dgm:pt modelId="{69311A6C-8B4F-4393-90F3-20A38D5053DE}" type="sibTrans" cxnId="{D450E427-EE8D-4100-8227-A7B33BDD130E}">
      <dgm:prSet/>
      <dgm:spPr/>
      <dgm:t>
        <a:bodyPr/>
        <a:lstStyle/>
        <a:p>
          <a:endParaRPr lang="en-US"/>
        </a:p>
      </dgm:t>
    </dgm:pt>
    <dgm:pt modelId="{078A991E-5DA3-43F4-B6B7-77C79761D6B2}">
      <dgm:prSet/>
      <dgm:spPr/>
      <dgm:t>
        <a:bodyPr/>
        <a:lstStyle/>
        <a:p>
          <a:r>
            <a:rPr lang="en-US"/>
            <a:t>15 februari – Sista dag för ansökan till gymnasiet</a:t>
          </a:r>
        </a:p>
      </dgm:t>
    </dgm:pt>
    <dgm:pt modelId="{43D5F445-5124-4363-84BC-58BAAC0DB9C7}" type="parTrans" cxnId="{18D05DB1-E6BD-46DC-AC52-9937B7A45100}">
      <dgm:prSet/>
      <dgm:spPr/>
      <dgm:t>
        <a:bodyPr/>
        <a:lstStyle/>
        <a:p>
          <a:endParaRPr lang="en-US"/>
        </a:p>
      </dgm:t>
    </dgm:pt>
    <dgm:pt modelId="{F74DC7A5-DA5D-4F5B-A87C-53315EAB42CA}" type="sibTrans" cxnId="{18D05DB1-E6BD-46DC-AC52-9937B7A45100}">
      <dgm:prSet/>
      <dgm:spPr/>
      <dgm:t>
        <a:bodyPr/>
        <a:lstStyle/>
        <a:p>
          <a:endParaRPr lang="en-US"/>
        </a:p>
      </dgm:t>
    </dgm:pt>
    <dgm:pt modelId="{1C1929C4-4B1A-4B8B-A9D8-0AA35180CD85}">
      <dgm:prSet/>
      <dgm:spPr/>
      <dgm:t>
        <a:bodyPr/>
        <a:lstStyle/>
        <a:p>
          <a:r>
            <a:rPr lang="en-US"/>
            <a:t>April – Preliminärt antagningsbesked</a:t>
          </a:r>
        </a:p>
      </dgm:t>
    </dgm:pt>
    <dgm:pt modelId="{1859A190-2D71-4BEE-89D3-0E4A517300B8}" type="parTrans" cxnId="{BA6F3AA1-9F22-4E79-A561-B8A45BD7DBF4}">
      <dgm:prSet/>
      <dgm:spPr/>
      <dgm:t>
        <a:bodyPr/>
        <a:lstStyle/>
        <a:p>
          <a:endParaRPr lang="en-US"/>
        </a:p>
      </dgm:t>
    </dgm:pt>
    <dgm:pt modelId="{D48BDF89-63B6-48DE-80DA-E5295F06E4CD}" type="sibTrans" cxnId="{BA6F3AA1-9F22-4E79-A561-B8A45BD7DBF4}">
      <dgm:prSet/>
      <dgm:spPr/>
      <dgm:t>
        <a:bodyPr/>
        <a:lstStyle/>
        <a:p>
          <a:endParaRPr lang="en-US"/>
        </a:p>
      </dgm:t>
    </dgm:pt>
    <dgm:pt modelId="{8E549D6A-5BED-4A0B-8C3F-5268F53875C3}">
      <dgm:prSet/>
      <dgm:spPr/>
      <dgm:t>
        <a:bodyPr/>
        <a:lstStyle/>
        <a:p>
          <a:r>
            <a:rPr lang="en-US"/>
            <a:t>1-15 maj – Omvalsperioden </a:t>
          </a:r>
        </a:p>
      </dgm:t>
    </dgm:pt>
    <dgm:pt modelId="{9BFAD88C-3B57-42CC-B75C-4A39CB95CE6B}" type="parTrans" cxnId="{57C4AE6F-2468-470E-8CE9-84F54DCEFDF5}">
      <dgm:prSet/>
      <dgm:spPr/>
      <dgm:t>
        <a:bodyPr/>
        <a:lstStyle/>
        <a:p>
          <a:endParaRPr lang="en-US"/>
        </a:p>
      </dgm:t>
    </dgm:pt>
    <dgm:pt modelId="{ABE493CC-89F6-485E-B31A-FBED98B7A66B}" type="sibTrans" cxnId="{57C4AE6F-2468-470E-8CE9-84F54DCEFDF5}">
      <dgm:prSet/>
      <dgm:spPr/>
      <dgm:t>
        <a:bodyPr/>
        <a:lstStyle/>
        <a:p>
          <a:endParaRPr lang="en-US"/>
        </a:p>
      </dgm:t>
    </dgm:pt>
    <dgm:pt modelId="{41EDF871-32B6-4005-A1FD-B09A2CED365E}">
      <dgm:prSet/>
      <dgm:spPr/>
      <dgm:t>
        <a:bodyPr/>
        <a:lstStyle/>
        <a:p>
          <a:r>
            <a:rPr lang="en-US"/>
            <a:t>Början av juli – Slutgiltigt antagningsbesked</a:t>
          </a:r>
        </a:p>
      </dgm:t>
    </dgm:pt>
    <dgm:pt modelId="{29CB5D9E-FD52-4724-8892-34515208BA60}" type="parTrans" cxnId="{B17B22EF-D879-4D7B-92B0-61869B2ECA3F}">
      <dgm:prSet/>
      <dgm:spPr/>
      <dgm:t>
        <a:bodyPr/>
        <a:lstStyle/>
        <a:p>
          <a:endParaRPr lang="en-US"/>
        </a:p>
      </dgm:t>
    </dgm:pt>
    <dgm:pt modelId="{CAC0122F-735B-4B0B-8948-6959FEF40F8B}" type="sibTrans" cxnId="{B17B22EF-D879-4D7B-92B0-61869B2ECA3F}">
      <dgm:prSet/>
      <dgm:spPr/>
      <dgm:t>
        <a:bodyPr/>
        <a:lstStyle/>
        <a:p>
          <a:endParaRPr lang="en-US"/>
        </a:p>
      </dgm:t>
    </dgm:pt>
    <dgm:pt modelId="{25EE6229-16CA-4E81-B881-A74712E4E5A5}" type="pres">
      <dgm:prSet presAssocID="{2A0AD999-B37B-4B71-963C-0DFC1EBCD7F4}" presName="linear" presStyleCnt="0">
        <dgm:presLayoutVars>
          <dgm:animLvl val="lvl"/>
          <dgm:resizeHandles val="exact"/>
        </dgm:presLayoutVars>
      </dgm:prSet>
      <dgm:spPr/>
    </dgm:pt>
    <dgm:pt modelId="{774DE490-EF1F-44D6-95E1-9499CC241F40}" type="pres">
      <dgm:prSet presAssocID="{69F276FB-29BE-446C-8C74-8F74C6D0452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8872A6-48EE-4245-AA18-9E1BA2ACA02D}" type="pres">
      <dgm:prSet presAssocID="{69311A6C-8B4F-4393-90F3-20A38D5053DE}" presName="spacer" presStyleCnt="0"/>
      <dgm:spPr/>
    </dgm:pt>
    <dgm:pt modelId="{CA94D4A6-A344-4E64-BA39-B14F28D393F5}" type="pres">
      <dgm:prSet presAssocID="{078A991E-5DA3-43F4-B6B7-77C79761D6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9663A6-F785-4790-BE6D-FF4B23826F9D}" type="pres">
      <dgm:prSet presAssocID="{F74DC7A5-DA5D-4F5B-A87C-53315EAB42CA}" presName="spacer" presStyleCnt="0"/>
      <dgm:spPr/>
    </dgm:pt>
    <dgm:pt modelId="{7AD86B19-119A-494D-9335-E4BE64C43E3E}" type="pres">
      <dgm:prSet presAssocID="{1C1929C4-4B1A-4B8B-A9D8-0AA35180CD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2FA84C6-754F-431C-8759-131F240C83E8}" type="pres">
      <dgm:prSet presAssocID="{D48BDF89-63B6-48DE-80DA-E5295F06E4CD}" presName="spacer" presStyleCnt="0"/>
      <dgm:spPr/>
    </dgm:pt>
    <dgm:pt modelId="{B82E8B53-C6F6-492E-8985-0A2E364510EE}" type="pres">
      <dgm:prSet presAssocID="{8E549D6A-5BED-4A0B-8C3F-5268F53875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F7EAA0-2537-4769-8765-F252EFEA1BA4}" type="pres">
      <dgm:prSet presAssocID="{ABE493CC-89F6-485E-B31A-FBED98B7A66B}" presName="spacer" presStyleCnt="0"/>
      <dgm:spPr/>
    </dgm:pt>
    <dgm:pt modelId="{67462D22-50B3-4687-A892-41BB99F25AF1}" type="pres">
      <dgm:prSet presAssocID="{41EDF871-32B6-4005-A1FD-B09A2CED36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450E427-EE8D-4100-8227-A7B33BDD130E}" srcId="{2A0AD999-B37B-4B71-963C-0DFC1EBCD7F4}" destId="{69F276FB-29BE-446C-8C74-8F74C6D04524}" srcOrd="0" destOrd="0" parTransId="{6738EFA6-839E-482C-B485-299B08E78A48}" sibTransId="{69311A6C-8B4F-4393-90F3-20A38D5053DE}"/>
    <dgm:cxn modelId="{F1ADA837-A248-4008-9451-628C7543FB97}" type="presOf" srcId="{41EDF871-32B6-4005-A1FD-B09A2CED365E}" destId="{67462D22-50B3-4687-A892-41BB99F25AF1}" srcOrd="0" destOrd="0" presId="urn:microsoft.com/office/officeart/2005/8/layout/vList2"/>
    <dgm:cxn modelId="{D3400948-877B-482B-86DB-B0FBBD827676}" type="presOf" srcId="{2A0AD999-B37B-4B71-963C-0DFC1EBCD7F4}" destId="{25EE6229-16CA-4E81-B881-A74712E4E5A5}" srcOrd="0" destOrd="0" presId="urn:microsoft.com/office/officeart/2005/8/layout/vList2"/>
    <dgm:cxn modelId="{57C4AE6F-2468-470E-8CE9-84F54DCEFDF5}" srcId="{2A0AD999-B37B-4B71-963C-0DFC1EBCD7F4}" destId="{8E549D6A-5BED-4A0B-8C3F-5268F53875C3}" srcOrd="3" destOrd="0" parTransId="{9BFAD88C-3B57-42CC-B75C-4A39CB95CE6B}" sibTransId="{ABE493CC-89F6-485E-B31A-FBED98B7A66B}"/>
    <dgm:cxn modelId="{953FB778-8B79-43B8-9D21-B1533ABC98CB}" type="presOf" srcId="{078A991E-5DA3-43F4-B6B7-77C79761D6B2}" destId="{CA94D4A6-A344-4E64-BA39-B14F28D393F5}" srcOrd="0" destOrd="0" presId="urn:microsoft.com/office/officeart/2005/8/layout/vList2"/>
    <dgm:cxn modelId="{C94CD49C-6A58-4D10-B913-497C91ACE1D1}" type="presOf" srcId="{1C1929C4-4B1A-4B8B-A9D8-0AA35180CD85}" destId="{7AD86B19-119A-494D-9335-E4BE64C43E3E}" srcOrd="0" destOrd="0" presId="urn:microsoft.com/office/officeart/2005/8/layout/vList2"/>
    <dgm:cxn modelId="{BA6F3AA1-9F22-4E79-A561-B8A45BD7DBF4}" srcId="{2A0AD999-B37B-4B71-963C-0DFC1EBCD7F4}" destId="{1C1929C4-4B1A-4B8B-A9D8-0AA35180CD85}" srcOrd="2" destOrd="0" parTransId="{1859A190-2D71-4BEE-89D3-0E4A517300B8}" sibTransId="{D48BDF89-63B6-48DE-80DA-E5295F06E4CD}"/>
    <dgm:cxn modelId="{18D05DB1-E6BD-46DC-AC52-9937B7A45100}" srcId="{2A0AD999-B37B-4B71-963C-0DFC1EBCD7F4}" destId="{078A991E-5DA3-43F4-B6B7-77C79761D6B2}" srcOrd="1" destOrd="0" parTransId="{43D5F445-5124-4363-84BC-58BAAC0DB9C7}" sibTransId="{F74DC7A5-DA5D-4F5B-A87C-53315EAB42CA}"/>
    <dgm:cxn modelId="{620658BE-BDD9-47F0-93B1-99406F7801E4}" type="presOf" srcId="{69F276FB-29BE-446C-8C74-8F74C6D04524}" destId="{774DE490-EF1F-44D6-95E1-9499CC241F40}" srcOrd="0" destOrd="0" presId="urn:microsoft.com/office/officeart/2005/8/layout/vList2"/>
    <dgm:cxn modelId="{D82A35E4-4F82-437C-AAE2-ACD5DD074268}" type="presOf" srcId="{8E549D6A-5BED-4A0B-8C3F-5268F53875C3}" destId="{B82E8B53-C6F6-492E-8985-0A2E364510EE}" srcOrd="0" destOrd="0" presId="urn:microsoft.com/office/officeart/2005/8/layout/vList2"/>
    <dgm:cxn modelId="{B17B22EF-D879-4D7B-92B0-61869B2ECA3F}" srcId="{2A0AD999-B37B-4B71-963C-0DFC1EBCD7F4}" destId="{41EDF871-32B6-4005-A1FD-B09A2CED365E}" srcOrd="4" destOrd="0" parTransId="{29CB5D9E-FD52-4724-8892-34515208BA60}" sibTransId="{CAC0122F-735B-4B0B-8948-6959FEF40F8B}"/>
    <dgm:cxn modelId="{7486F225-93AD-4C57-8EEC-A34D92EEF00C}" type="presParOf" srcId="{25EE6229-16CA-4E81-B881-A74712E4E5A5}" destId="{774DE490-EF1F-44D6-95E1-9499CC241F40}" srcOrd="0" destOrd="0" presId="urn:microsoft.com/office/officeart/2005/8/layout/vList2"/>
    <dgm:cxn modelId="{D0F913D7-4611-463E-B894-AF62639DAAEC}" type="presParOf" srcId="{25EE6229-16CA-4E81-B881-A74712E4E5A5}" destId="{848872A6-48EE-4245-AA18-9E1BA2ACA02D}" srcOrd="1" destOrd="0" presId="urn:microsoft.com/office/officeart/2005/8/layout/vList2"/>
    <dgm:cxn modelId="{CC5749ED-6394-485C-9B5F-8B0A4925DC91}" type="presParOf" srcId="{25EE6229-16CA-4E81-B881-A74712E4E5A5}" destId="{CA94D4A6-A344-4E64-BA39-B14F28D393F5}" srcOrd="2" destOrd="0" presId="urn:microsoft.com/office/officeart/2005/8/layout/vList2"/>
    <dgm:cxn modelId="{32CA303E-8FC2-4149-A98D-835455035033}" type="presParOf" srcId="{25EE6229-16CA-4E81-B881-A74712E4E5A5}" destId="{3D9663A6-F785-4790-BE6D-FF4B23826F9D}" srcOrd="3" destOrd="0" presId="urn:microsoft.com/office/officeart/2005/8/layout/vList2"/>
    <dgm:cxn modelId="{A666A152-6A8F-4EFF-9B63-2CF5C65C8A00}" type="presParOf" srcId="{25EE6229-16CA-4E81-B881-A74712E4E5A5}" destId="{7AD86B19-119A-494D-9335-E4BE64C43E3E}" srcOrd="4" destOrd="0" presId="urn:microsoft.com/office/officeart/2005/8/layout/vList2"/>
    <dgm:cxn modelId="{89BB1E21-9F2E-481C-9F0D-3FB3E9375C6C}" type="presParOf" srcId="{25EE6229-16CA-4E81-B881-A74712E4E5A5}" destId="{B2FA84C6-754F-431C-8759-131F240C83E8}" srcOrd="5" destOrd="0" presId="urn:microsoft.com/office/officeart/2005/8/layout/vList2"/>
    <dgm:cxn modelId="{5767E6A0-38CB-43DB-B098-549D7D271FFC}" type="presParOf" srcId="{25EE6229-16CA-4E81-B881-A74712E4E5A5}" destId="{B82E8B53-C6F6-492E-8985-0A2E364510EE}" srcOrd="6" destOrd="0" presId="urn:microsoft.com/office/officeart/2005/8/layout/vList2"/>
    <dgm:cxn modelId="{5D3AC73C-9543-4F98-A4D3-A51C54484184}" type="presParOf" srcId="{25EE6229-16CA-4E81-B881-A74712E4E5A5}" destId="{EEF7EAA0-2537-4769-8765-F252EFEA1BA4}" srcOrd="7" destOrd="0" presId="urn:microsoft.com/office/officeart/2005/8/layout/vList2"/>
    <dgm:cxn modelId="{0744FD6F-9B29-4DBD-98D2-831E086AE866}" type="presParOf" srcId="{25EE6229-16CA-4E81-B881-A74712E4E5A5}" destId="{67462D22-50B3-4687-A892-41BB99F25A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E490-EF1F-44D6-95E1-9499CC241F40}">
      <dsp:nvSpPr>
        <dsp:cNvPr id="0" name=""/>
        <dsp:cNvSpPr/>
      </dsp:nvSpPr>
      <dsp:spPr>
        <a:xfrm>
          <a:off x="0" y="54078"/>
          <a:ext cx="5115491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21 januari – Ansökningsperioden startar (Dexter)</a:t>
          </a:r>
        </a:p>
      </dsp:txBody>
      <dsp:txXfrm>
        <a:off x="44664" y="98742"/>
        <a:ext cx="5026163" cy="825612"/>
      </dsp:txXfrm>
    </dsp:sp>
    <dsp:sp modelId="{CA94D4A6-A344-4E64-BA39-B14F28D393F5}">
      <dsp:nvSpPr>
        <dsp:cNvPr id="0" name=""/>
        <dsp:cNvSpPr/>
      </dsp:nvSpPr>
      <dsp:spPr>
        <a:xfrm>
          <a:off x="0" y="1035258"/>
          <a:ext cx="5115491" cy="9149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15 februari – Sista dag för ansökan till gymnasiet</a:t>
          </a:r>
        </a:p>
      </dsp:txBody>
      <dsp:txXfrm>
        <a:off x="44664" y="1079922"/>
        <a:ext cx="5026163" cy="825612"/>
      </dsp:txXfrm>
    </dsp:sp>
    <dsp:sp modelId="{7AD86B19-119A-494D-9335-E4BE64C43E3E}">
      <dsp:nvSpPr>
        <dsp:cNvPr id="0" name=""/>
        <dsp:cNvSpPr/>
      </dsp:nvSpPr>
      <dsp:spPr>
        <a:xfrm>
          <a:off x="0" y="2016438"/>
          <a:ext cx="5115491" cy="914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April – Preliminärt antagningsbesked</a:t>
          </a:r>
        </a:p>
      </dsp:txBody>
      <dsp:txXfrm>
        <a:off x="44664" y="2061102"/>
        <a:ext cx="5026163" cy="825612"/>
      </dsp:txXfrm>
    </dsp:sp>
    <dsp:sp modelId="{B82E8B53-C6F6-492E-8985-0A2E364510EE}">
      <dsp:nvSpPr>
        <dsp:cNvPr id="0" name=""/>
        <dsp:cNvSpPr/>
      </dsp:nvSpPr>
      <dsp:spPr>
        <a:xfrm>
          <a:off x="0" y="2997619"/>
          <a:ext cx="5115491" cy="9149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1-15 maj – Omvalsperioden </a:t>
          </a:r>
        </a:p>
      </dsp:txBody>
      <dsp:txXfrm>
        <a:off x="44664" y="3042283"/>
        <a:ext cx="5026163" cy="825612"/>
      </dsp:txXfrm>
    </dsp:sp>
    <dsp:sp modelId="{67462D22-50B3-4687-A892-41BB99F25AF1}">
      <dsp:nvSpPr>
        <dsp:cNvPr id="0" name=""/>
        <dsp:cNvSpPr/>
      </dsp:nvSpPr>
      <dsp:spPr>
        <a:xfrm>
          <a:off x="0" y="3978799"/>
          <a:ext cx="5115491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Början av juli – Slutgiltigt antagningsbesked</a:t>
          </a:r>
        </a:p>
      </dsp:txBody>
      <dsp:txXfrm>
        <a:off x="44664" y="4023463"/>
        <a:ext cx="5026163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53C1-E187-4835-A648-A203A8EAEE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6567A-31E5-4C98-B181-F1CFA8BAFA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50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03124-0E0E-05A3-ED89-56B905363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6885C9-F8F1-354B-252E-31D641A58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0C3F4-0D88-78B1-5FFC-5C1CDC44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87CC41-CCAD-AD23-374A-5E9B3ED3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E43FD9-F0B0-BAD5-0BCC-7F07FA15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22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79B9D-9103-F4A2-7DC0-5D62CE81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A178D4-E56A-5BEA-C34C-D89DFCAF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B59825-671D-349F-DC09-89C9D8C2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65F489-ADAD-2927-540E-BC6E9AB7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4E45A8-81A0-9380-DE5B-D71B8000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2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5583740-3FF4-6764-7FEF-F4B80EF2D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4D4A3C-D155-F2E0-50B3-AA021EF6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235F9A-B25D-FDCA-53FD-DDFDDD1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B102E1-4EF9-6BAF-BD84-B1696B16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D89CA0-86AB-4167-29C6-4D2424F7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37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E9CB7-824D-3EE0-F149-B55FCFC3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E7ED-81F4-3F33-3129-256B357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F8A664-9DF1-6C48-F61F-3FE867FC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5BBA8A-695F-D1F1-449A-48418843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45003E-7307-57E1-E0A2-72700415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11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95EC0-7C59-C691-BB15-41D1C41A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9B3699-C31B-4B1E-471F-225D5385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4EBDAF-3F83-FF81-9ADB-318D8189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A4F444-3E3F-9765-D687-4E07E270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A4A328-CED4-2D24-2398-0182C7A8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48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44F6D-FF11-00E2-AE5F-0DFB7980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0F27F-660D-DC06-43B9-FA8E986C5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E77D52-50A2-4C6E-8705-147E64505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5BA0CD-3245-3FF2-9CF6-DDC196A8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11C7A1-56C8-278E-5EAB-9CA9B328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9AF7AD-51BD-2CA9-2F46-F79C2E5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19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916D6-3907-7D74-07CA-BE9A816D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4BB283-BD98-EBF2-AEDC-1BD11E6C7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99347C-4AE2-8601-9B25-035F09AED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81779D-A7C6-78E6-B460-1BCCA3448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B2A0F3-13A9-9EB7-A34D-78C26FEC1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35F493E-EA49-BC43-18DB-BAA88F0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6C60B2-193B-61D5-8775-EE14A7FE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60FF29B-7B26-0E66-568B-C4AA6C22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93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61DD6-C135-8CDA-8BAF-67506600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3954EF-BA1A-783B-E587-A023FB6A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08DA75-EEDD-3D7F-7E3B-E2E7201B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DE8464-FD7A-FD42-AEDE-87302BA4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6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653D3A-EF80-CA67-FCB2-7E3B8923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9D3AF1D-E44E-5D4B-681B-C145614E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E772822-2528-F3FA-8451-E72AD32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36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EF5F3-5031-5C90-D828-3C88518B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E627-9196-1800-B1F3-C76096EC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A9C02F-CD57-03C9-A824-519325CE9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621058-7E3E-CF31-AF03-3C3D43A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0041BD-8C34-8295-655C-3C10FABC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B4806A-EE5F-27DC-F1D8-940BBBAF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7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B76401-6900-1339-7CFF-5F8C7353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2FFF789-FD82-C8AB-30FD-61DE714B5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1E9870-ED96-863A-18EF-52E526E92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2AA8B3-64A8-15CC-1248-9B3676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876706-1C62-AAF2-ADA8-72FE8455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C263EA-1E26-4D9B-FFE6-613CFFE4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57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9D033C5-8406-6663-90CA-4AD93063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B98FAB-5483-9696-0919-C58B7049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78447-7DA6-B9DC-6DEF-08FEE819D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032-85D2-4719-B7A1-9B007C3D75E6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C12207-3D8D-97BF-77C3-61B6C20D9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E1B64D-A6E1-EC82-FD8D-EF982579C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8C1C-48BB-4A73-A9F3-65CDD80813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0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psala.se/skola-och-forskola/gymnasieskola/hitta-och-ansok/antagning-till-gymnasiet/" TargetMode="External"/><Relationship Id="rId2" Type="http://schemas.openxmlformats.org/officeDocument/2006/relationships/hyperlink" Target="https://utbildningsguiden.skolverket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BF4F33C-EAF5-5717-5FF1-48B5151AF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475" y="382536"/>
            <a:ext cx="10851502" cy="2310312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2"/>
                </a:solidFill>
              </a:rPr>
              <a:t>Välkomna till kvällens Gymnasieinformation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939036-37ED-186B-FA1F-3E33FCE2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3565322"/>
            <a:ext cx="5760846" cy="1792492"/>
          </a:xfrm>
        </p:spPr>
        <p:txBody>
          <a:bodyPr>
            <a:normAutofit/>
          </a:bodyPr>
          <a:lstStyle/>
          <a:p>
            <a:r>
              <a:rPr lang="sv-SE" sz="3800" dirty="0">
                <a:solidFill>
                  <a:schemeClr val="tx2"/>
                </a:solidFill>
              </a:rPr>
              <a:t>Yaara Robinson</a:t>
            </a:r>
          </a:p>
          <a:p>
            <a:r>
              <a:rPr lang="sv-SE" sz="2800" dirty="0">
                <a:solidFill>
                  <a:schemeClr val="tx2"/>
                </a:solidFill>
              </a:rPr>
              <a:t>Studie- och yrkesvägledare</a:t>
            </a:r>
          </a:p>
          <a:p>
            <a:r>
              <a:rPr lang="sv-SE" dirty="0">
                <a:solidFill>
                  <a:schemeClr val="tx2"/>
                </a:solidFill>
              </a:rPr>
              <a:t>yaara.robinson@uppsala.se</a:t>
            </a:r>
          </a:p>
        </p:txBody>
      </p:sp>
    </p:spTree>
    <p:extLst>
      <p:ext uri="{BB962C8B-B14F-4D97-AF65-F5344CB8AC3E}">
        <p14:creationId xmlns:p14="http://schemas.microsoft.com/office/powerpoint/2010/main" val="384019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9BEA0A-BCF2-381B-4419-F2912523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  <a:t>Behörighet (krav på förkunskaper) för </a:t>
            </a:r>
            <a:b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  <a:t>Yrkesprogram</a:t>
            </a:r>
            <a:endParaRPr lang="sv-SE" sz="3600" b="1">
              <a:solidFill>
                <a:schemeClr val="tx2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AD10F4-508B-D715-A86F-92E73AF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sv-SE" sz="3200" dirty="0">
                <a:solidFill>
                  <a:schemeClr val="tx2"/>
                </a:solidFill>
                <a:latin typeface="+mj-lt"/>
              </a:rPr>
              <a:t>Lägst betyget E i svenska </a:t>
            </a:r>
            <a:br>
              <a:rPr lang="sv-SE" sz="3200" dirty="0">
                <a:solidFill>
                  <a:schemeClr val="tx2"/>
                </a:solidFill>
                <a:latin typeface="+mj-lt"/>
              </a:rPr>
            </a:br>
            <a:r>
              <a:rPr lang="sv-SE" sz="3200" dirty="0">
                <a:solidFill>
                  <a:schemeClr val="tx2"/>
                </a:solidFill>
                <a:latin typeface="+mj-lt"/>
              </a:rPr>
              <a:t>eller svenska som andraspråk, </a:t>
            </a:r>
            <a:br>
              <a:rPr lang="sv-SE" sz="3200" dirty="0">
                <a:solidFill>
                  <a:schemeClr val="tx2"/>
                </a:solidFill>
                <a:latin typeface="+mj-lt"/>
              </a:rPr>
            </a:br>
            <a:r>
              <a:rPr lang="sv-SE" sz="3200" dirty="0">
                <a:solidFill>
                  <a:schemeClr val="tx2"/>
                </a:solidFill>
                <a:latin typeface="+mj-lt"/>
              </a:rPr>
              <a:t>engelska och matematik </a:t>
            </a:r>
            <a:br>
              <a:rPr lang="sv-SE" sz="3200" dirty="0">
                <a:solidFill>
                  <a:schemeClr val="tx2"/>
                </a:solidFill>
                <a:latin typeface="+mj-lt"/>
              </a:rPr>
            </a:br>
            <a:r>
              <a:rPr lang="sv-SE" sz="3200" dirty="0">
                <a:solidFill>
                  <a:schemeClr val="tx2"/>
                </a:solidFill>
                <a:latin typeface="+mj-lt"/>
              </a:rPr>
              <a:t>+ 5 andra ämnen.</a:t>
            </a:r>
          </a:p>
          <a:p>
            <a:endParaRPr lang="sv-S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A6713B-670E-53D9-2A56-860C0EBE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26" y="535873"/>
            <a:ext cx="9833548" cy="1066802"/>
          </a:xfrm>
        </p:spPr>
        <p:txBody>
          <a:bodyPr anchor="b">
            <a:normAutofit/>
          </a:bodyPr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12 yrkesprogram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73F5E0-0BB8-E6F2-DDED-8F2C6BF9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859280"/>
            <a:ext cx="9833548" cy="4856479"/>
          </a:xfrm>
        </p:spPr>
        <p:txBody>
          <a:bodyPr anchor="ctr">
            <a:normAutofit fontScale="55000" lnSpcReduction="20000"/>
          </a:bodyPr>
          <a:lstStyle/>
          <a:p>
            <a:r>
              <a:rPr lang="sv-SE" altLang="sv-SE" sz="4400" dirty="0">
                <a:solidFill>
                  <a:schemeClr val="tx2"/>
                </a:solidFill>
              </a:rPr>
              <a:t>Barn- och fritidsprogrammet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Bygg- och anläggningsprogrammet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El- och energiprogrammet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Fordons- och transportprogrammet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Försäljning- och serviceprogrammet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Hantverksprogrammet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Hotell- och turismprogrammet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Industritekniska 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Naturbruksprogrammet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Restaurang- och livsmedelsprogrammet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VVS- och fastighetsprogrammet</a:t>
            </a:r>
          </a:p>
          <a:p>
            <a:r>
              <a:rPr lang="sv-SE" altLang="sv-SE" sz="4400" dirty="0">
                <a:solidFill>
                  <a:schemeClr val="tx2"/>
                </a:solidFill>
              </a:rPr>
              <a:t>Vård- och omsorgsprogrammet   </a:t>
            </a:r>
            <a:r>
              <a:rPr lang="sv-SE" altLang="sv-SE" sz="700" dirty="0">
                <a:solidFill>
                  <a:schemeClr val="tx2"/>
                </a:solidFill>
              </a:rPr>
              <a:t> </a:t>
            </a:r>
          </a:p>
          <a:p>
            <a:endParaRPr lang="sv-SE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4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1F6FCE1-8678-40F4-9644-79CD5333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F17E7E2-BF0A-2681-E4CB-87F27386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0" y="507283"/>
            <a:ext cx="5001569" cy="1544062"/>
          </a:xfrm>
        </p:spPr>
        <p:txBody>
          <a:bodyPr>
            <a:normAutofit/>
          </a:bodyPr>
          <a:lstStyle/>
          <a:p>
            <a:r>
              <a:rPr lang="sv-SE" altLang="sv-SE" sz="4000" dirty="0"/>
              <a:t>Högskoleförberedande program</a:t>
            </a:r>
            <a:endParaRPr lang="sv-SE" sz="4000" dirty="0"/>
          </a:p>
        </p:txBody>
      </p:sp>
      <p:pic>
        <p:nvPicPr>
          <p:cNvPr id="6" name="Bildobjekt 5" descr="admin handel 2.jpg">
            <a:extLst>
              <a:ext uri="{FF2B5EF4-FFF2-40B4-BE49-F238E27FC236}">
                <a16:creationId xmlns:a16="http://schemas.microsoft.com/office/drawing/2014/main" id="{565A8CBA-D361-4E1A-EC96-CEDE447AD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302"/>
          <a:stretch>
            <a:fillRect/>
          </a:stretch>
        </p:blipFill>
        <p:spPr>
          <a:xfrm>
            <a:off x="549141" y="176189"/>
            <a:ext cx="2086212" cy="260975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objekt 3" descr="admin handel.jpg">
            <a:extLst>
              <a:ext uri="{FF2B5EF4-FFF2-40B4-BE49-F238E27FC236}">
                <a16:creationId xmlns:a16="http://schemas.microsoft.com/office/drawing/2014/main" id="{FE998E89-7735-F606-CB11-396FF1203D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600000">
            <a:off x="3184494" y="327188"/>
            <a:ext cx="2805787" cy="230775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objekt 4" descr="ba¦êcka¦êng9.jpg">
            <a:extLst>
              <a:ext uri="{FF2B5EF4-FFF2-40B4-BE49-F238E27FC236}">
                <a16:creationId xmlns:a16="http://schemas.microsoft.com/office/drawing/2014/main" id="{838EC2BA-17D2-49C9-3002-2A913DFC6D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600000">
            <a:off x="812509" y="2963362"/>
            <a:ext cx="4555007" cy="316573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432B2-DEAB-0E68-3073-D80D1692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30" y="2230733"/>
            <a:ext cx="5001569" cy="39462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altLang="sv-SE" sz="2400" dirty="0"/>
              <a:t>teoretisk</a:t>
            </a:r>
          </a:p>
          <a:p>
            <a:pPr>
              <a:defRPr/>
            </a:pPr>
            <a:r>
              <a:rPr lang="sv-SE" altLang="sv-SE" sz="2400" dirty="0"/>
              <a:t>förbereder för vidare studier</a:t>
            </a:r>
          </a:p>
          <a:p>
            <a:pPr>
              <a:defRPr/>
            </a:pPr>
            <a:r>
              <a:rPr lang="sv-SE" altLang="sv-SE" sz="2400" dirty="0"/>
              <a:t>grundläggande behörighet till universitet/högskola och</a:t>
            </a:r>
          </a:p>
          <a:p>
            <a:pPr>
              <a:buFont typeface="Wingdings" pitchFamily="2" charset="2"/>
              <a:buNone/>
              <a:defRPr/>
            </a:pPr>
            <a:r>
              <a:rPr lang="sv-SE" altLang="sv-SE" sz="2400" dirty="0"/>
              <a:t>	Yrkeshögskola</a:t>
            </a:r>
          </a:p>
          <a:p>
            <a:pPr>
              <a:defRPr/>
            </a:pPr>
            <a:r>
              <a:rPr lang="sv-SE" altLang="sv-SE" sz="2400" dirty="0"/>
              <a:t>särskild behörighet</a:t>
            </a:r>
          </a:p>
          <a:p>
            <a:pPr marL="0" indent="0">
              <a:buNone/>
              <a:defRPr/>
            </a:pPr>
            <a:endParaRPr lang="sv-SE" altLang="sv-SE" sz="2400" dirty="0"/>
          </a:p>
          <a:p>
            <a:pPr marL="0" indent="0" algn="ctr">
              <a:buNone/>
              <a:defRPr/>
            </a:pPr>
            <a:r>
              <a:rPr lang="sv-SE" altLang="sv-SE" sz="2400" dirty="0"/>
              <a:t>    </a:t>
            </a:r>
            <a:r>
              <a:rPr lang="sv-SE" altLang="sv-SE" sz="2400" b="1" dirty="0"/>
              <a:t>(För vem?)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6203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A2EF6-3A5E-68E5-5699-B2DC5D4A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anchor="b">
            <a:normAutofit/>
          </a:bodyPr>
          <a:lstStyle/>
          <a:p>
            <a:r>
              <a:rPr lang="sv-SE" altLang="sv-SE" sz="3600" b="1" dirty="0">
                <a:solidFill>
                  <a:schemeClr val="tx2"/>
                </a:solidFill>
              </a:rPr>
              <a:t>Ämnen på högskoleförberedandeprogram</a:t>
            </a:r>
            <a:endParaRPr lang="sv-SE" sz="3600" b="1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AC3D1-79F5-D72A-76BB-DC896EB4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sv-SE" sz="2000" dirty="0" err="1">
                <a:solidFill>
                  <a:schemeClr val="tx2"/>
                </a:solidFill>
              </a:rPr>
              <a:t>Grundläggande</a:t>
            </a:r>
            <a:r>
              <a:rPr lang="en-US" altLang="sv-SE" sz="2000" dirty="0">
                <a:solidFill>
                  <a:schemeClr val="tx2"/>
                </a:solidFill>
              </a:rPr>
              <a:t> och </a:t>
            </a:r>
            <a:r>
              <a:rPr lang="en-US" altLang="sv-SE" sz="2000" dirty="0" err="1">
                <a:solidFill>
                  <a:schemeClr val="tx2"/>
                </a:solidFill>
              </a:rPr>
              <a:t>särskilt</a:t>
            </a:r>
            <a:r>
              <a:rPr lang="en-US" altLang="sv-SE" sz="2000" dirty="0">
                <a:solidFill>
                  <a:schemeClr val="tx2"/>
                </a:solidFill>
              </a:rPr>
              <a:t> </a:t>
            </a:r>
            <a:r>
              <a:rPr lang="en-US" altLang="sv-SE" sz="2000" dirty="0" err="1">
                <a:solidFill>
                  <a:schemeClr val="tx2"/>
                </a:solidFill>
              </a:rPr>
              <a:t>behörighet</a:t>
            </a:r>
            <a:r>
              <a:rPr lang="en-US" altLang="sv-SE" sz="2000" dirty="0">
                <a:solidFill>
                  <a:schemeClr val="tx2"/>
                </a:solidFill>
              </a:rPr>
              <a:t> till </a:t>
            </a:r>
            <a:r>
              <a:rPr lang="en-US" altLang="sv-SE" sz="2000" dirty="0" err="1">
                <a:solidFill>
                  <a:schemeClr val="tx2"/>
                </a:solidFill>
              </a:rPr>
              <a:t>universitetet</a:t>
            </a:r>
            <a:r>
              <a:rPr lang="en-US" altLang="sv-SE" sz="2000" dirty="0">
                <a:solidFill>
                  <a:schemeClr val="tx2"/>
                </a:solidFill>
              </a:rPr>
              <a:t> och </a:t>
            </a:r>
            <a:r>
              <a:rPr lang="en-US" altLang="sv-SE" sz="2000" dirty="0" err="1">
                <a:solidFill>
                  <a:schemeClr val="tx2"/>
                </a:solidFill>
              </a:rPr>
              <a:t>högskolan</a:t>
            </a:r>
            <a:endParaRPr lang="sv-SE" altLang="sv-S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sz="18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DF8E866B-A458-CAD9-6EF3-155F27C42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00036"/>
              </p:ext>
            </p:extLst>
          </p:nvPr>
        </p:nvGraphicFramePr>
        <p:xfrm>
          <a:off x="1119118" y="2837712"/>
          <a:ext cx="4325801" cy="321733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26617">
                  <a:extLst>
                    <a:ext uri="{9D8B030D-6E8A-4147-A177-3AD203B41FA5}">
                      <a16:colId xmlns:a16="http://schemas.microsoft.com/office/drawing/2014/main" val="2480729623"/>
                    </a:ext>
                  </a:extLst>
                </a:gridCol>
                <a:gridCol w="1999184">
                  <a:extLst>
                    <a:ext uri="{9D8B030D-6E8A-4147-A177-3AD203B41FA5}">
                      <a16:colId xmlns:a16="http://schemas.microsoft.com/office/drawing/2014/main" val="4104224604"/>
                    </a:ext>
                  </a:extLst>
                </a:gridCol>
              </a:tblGrid>
              <a:tr h="2886448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sv-SE" sz="16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Gymnasiegemensamma </a:t>
                      </a:r>
                      <a:br>
                        <a:rPr lang="sv-SE" sz="16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6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ämnen, 1100-1250 p</a:t>
                      </a:r>
                    </a:p>
                    <a:p>
                      <a:pPr marL="0" indent="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sv-SE" sz="1400" b="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Engelska, historia, idrott och hälsa, matematik, naturkunskap (ej NA och TE), religionskunskap, samhällskunskap, svenska/svenska som andraspråk</a:t>
                      </a:r>
                    </a:p>
                    <a:p>
                      <a:pPr marL="0" indent="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sv-SE" sz="1100" b="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611" marR="71611" marT="50127" marB="5012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Karaktärsämnen,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950-1100 p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4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Programgemensamma ämnen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4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Inriktningar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4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Programfördjupningar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sv-SE" altLang="sv-SE" sz="1400" b="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4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Individuellt val, 200 p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4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Gymnasiearbete, 100 p</a:t>
                      </a:r>
                      <a:endParaRPr lang="sv-SE" sz="14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sv-SE" sz="1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611" marR="71611" marT="50127" marB="5012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01110"/>
                  </a:ext>
                </a:extLst>
              </a:tr>
              <a:tr h="330886">
                <a:tc>
                  <a:txBody>
                    <a:bodyPr/>
                    <a:lstStyle/>
                    <a:p>
                      <a:endParaRPr lang="sv-SE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1611" marR="71611" marT="50127" marB="50127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1611" marR="71611" marT="50127" marB="50127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82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62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9BEA0A-BCF2-381B-4419-F2912523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79" y="221321"/>
            <a:ext cx="5754696" cy="183734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  <a:t>Behörighet (krav på förkunskaper) för </a:t>
            </a:r>
            <a:b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v-SE" sz="3600" b="1" dirty="0">
                <a:solidFill>
                  <a:schemeClr val="tx2"/>
                </a:solidFill>
                <a:ea typeface="+mn-ea"/>
                <a:cs typeface="+mn-cs"/>
              </a:rPr>
              <a:t>Högskoleförberedandeprogram</a:t>
            </a:r>
            <a:endParaRPr lang="sv-SE" sz="3600" b="1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AD10F4-508B-D715-A86F-92E73AF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3" y="2058670"/>
            <a:ext cx="7100887" cy="3956368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sv-SE" sz="1900" dirty="0">
                <a:solidFill>
                  <a:schemeClr val="tx2"/>
                </a:solidFill>
                <a:latin typeface="+mj-lt"/>
              </a:rPr>
              <a:t>Lägst betyget E i svenska </a:t>
            </a:r>
            <a:br>
              <a:rPr lang="sv-SE" sz="1900" dirty="0">
                <a:solidFill>
                  <a:schemeClr val="tx2"/>
                </a:solidFill>
                <a:latin typeface="+mj-lt"/>
              </a:rPr>
            </a:br>
            <a:r>
              <a:rPr lang="sv-SE" sz="1900" dirty="0">
                <a:solidFill>
                  <a:schemeClr val="tx2"/>
                </a:solidFill>
                <a:latin typeface="+mj-lt"/>
              </a:rPr>
              <a:t>eller svenska som andraspråk, </a:t>
            </a:r>
            <a:br>
              <a:rPr lang="sv-SE" sz="1900" dirty="0">
                <a:solidFill>
                  <a:schemeClr val="tx2"/>
                </a:solidFill>
                <a:latin typeface="+mj-lt"/>
              </a:rPr>
            </a:br>
            <a:r>
              <a:rPr lang="sv-SE" sz="1900" dirty="0">
                <a:solidFill>
                  <a:schemeClr val="tx2"/>
                </a:solidFill>
                <a:latin typeface="+mj-lt"/>
              </a:rPr>
              <a:t>engelska och matematik </a:t>
            </a:r>
            <a:br>
              <a:rPr lang="sv-SE" sz="1900" dirty="0">
                <a:solidFill>
                  <a:schemeClr val="tx2"/>
                </a:solidFill>
                <a:latin typeface="+mj-lt"/>
              </a:rPr>
            </a:br>
            <a:r>
              <a:rPr lang="sv-SE" sz="1900" dirty="0">
                <a:solidFill>
                  <a:schemeClr val="tx2"/>
                </a:solidFill>
                <a:latin typeface="+mj-lt"/>
              </a:rPr>
              <a:t>+ 9 andra ämnen.</a:t>
            </a:r>
          </a:p>
          <a:p>
            <a:pPr marL="256032" indent="0" algn="l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sv-SE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Ekonomiprogrammet </a:t>
            </a:r>
            <a:br>
              <a:rPr lang="sv-SE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Humanistiska programmet Samhällsvetenskapsprogrammet</a:t>
            </a:r>
            <a:r>
              <a:rPr lang="sv-S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lang="sv-SE" sz="1800" b="0" i="0" u="none" strike="noStrike" dirty="0">
              <a:effectLst/>
              <a:latin typeface="Arial" panose="020B0604020202020204" pitchFamily="34" charset="0"/>
            </a:endParaRPr>
          </a:p>
          <a:p>
            <a:pPr marL="256032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Lägst betyget E i geografi, historia, </a:t>
            </a:r>
            <a:br>
              <a:rPr lang="sv-SE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religion och samhällskunskap </a:t>
            </a:r>
            <a:br>
              <a:rPr lang="sv-SE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+ 5 andra ämnen</a:t>
            </a:r>
            <a:endParaRPr lang="sv-SE" sz="1800" i="0" u="none" strike="noStrike" dirty="0">
              <a:effectLst/>
              <a:latin typeface="Arial" panose="020B0604020202020204" pitchFamily="34" charset="0"/>
            </a:endParaRPr>
          </a:p>
          <a:p>
            <a:pPr marL="256032" algn="l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Estetiska programmet:</a:t>
            </a:r>
            <a:endParaRPr lang="sv-SE" sz="1800" b="1" i="0" u="none" strike="noStrike" dirty="0">
              <a:effectLst/>
              <a:latin typeface="Arial" panose="020B0604020202020204" pitchFamily="34" charset="0"/>
            </a:endParaRPr>
          </a:p>
          <a:p>
            <a:pPr marL="27432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Inga krav på vilka 9 ämnen som ska ingå</a:t>
            </a:r>
            <a:endParaRPr lang="sv-SE" sz="1800" b="0" i="0" u="none" strike="noStrike" dirty="0">
              <a:effectLst/>
              <a:latin typeface="Arial" panose="020B0604020202020204" pitchFamily="34" charset="0"/>
            </a:endParaRPr>
          </a:p>
          <a:p>
            <a:pPr marL="256032" indent="0" algn="l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endParaRPr lang="sv-SE" sz="1800" b="1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56032" indent="0" algn="l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sv-SE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Naturvetenskapsprogrammet Teknikprogrammet:</a:t>
            </a:r>
            <a:endParaRPr lang="sv-SE" sz="1800" b="1" i="0" u="none" strike="noStrike" dirty="0">
              <a:effectLst/>
              <a:latin typeface="Arial" panose="020B0604020202020204" pitchFamily="34" charset="0"/>
            </a:endParaRPr>
          </a:p>
          <a:p>
            <a:pPr marL="256032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Lägst betyget E i biologi, fysik och kemi </a:t>
            </a:r>
            <a:br>
              <a:rPr lang="sv-S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+ 6 andra ämnen</a:t>
            </a:r>
            <a:endParaRPr lang="sv-SE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7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09C70C-FA58-270D-D3EE-C0BB9A42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54923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6 högskoleförberedandeprogram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B7EE6C-E405-3341-69BB-4C94F9C4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009775"/>
            <a:ext cx="9833548" cy="3985124"/>
          </a:xfrm>
        </p:spPr>
        <p:txBody>
          <a:bodyPr anchor="ctr">
            <a:normAutofit/>
          </a:bodyPr>
          <a:lstStyle/>
          <a:p>
            <a:r>
              <a:rPr lang="sv-SE" altLang="sv-SE" dirty="0">
                <a:solidFill>
                  <a:schemeClr val="tx2"/>
                </a:solidFill>
              </a:rPr>
              <a:t>Ekonomiprogrammet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Estetiska programmet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Humanistiska programmet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Naturvetenskapsprogrammet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Samhällsvetenskapsprogrammet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Teknikprogrammet</a:t>
            </a:r>
          </a:p>
          <a:p>
            <a:endParaRPr lang="sv-S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0C5EB4A2-D457-20C2-38BD-FDB49B1B8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35613"/>
              </p:ext>
            </p:extLst>
          </p:nvPr>
        </p:nvGraphicFramePr>
        <p:xfrm>
          <a:off x="457200" y="157163"/>
          <a:ext cx="11087100" cy="641508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98124">
                  <a:extLst>
                    <a:ext uri="{9D8B030D-6E8A-4147-A177-3AD203B41FA5}">
                      <a16:colId xmlns:a16="http://schemas.microsoft.com/office/drawing/2014/main" val="4121927307"/>
                    </a:ext>
                  </a:extLst>
                </a:gridCol>
                <a:gridCol w="5388976">
                  <a:extLst>
                    <a:ext uri="{9D8B030D-6E8A-4147-A177-3AD203B41FA5}">
                      <a16:colId xmlns:a16="http://schemas.microsoft.com/office/drawing/2014/main" val="1324361256"/>
                    </a:ext>
                  </a:extLst>
                </a:gridCol>
              </a:tblGrid>
              <a:tr h="6415087"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4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FÖRSÄLJNING- OCH SERVICE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Gymnasiegemensamma  ämnen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900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Engelska 5 			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Engelska 6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Historia 1a1 			50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Idrott och hälsa 1 		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Matematik 1a 	                           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Naturkunskap 1a1 		50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Religionskunskap 1 		50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Samhällskunskap 1a1 		50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Svenska / Svenska som  andraspråk 1 + 2 + 3 300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Programgemensamma  ämnen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900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Entreprenörskap  		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Personlig försäljning 1 		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Servicekunskap  		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Affärsutveckling och ledarskap 	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Branschkunskap inom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handel 		                          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Handel och hållbar utveckling                          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Praktisk marknadsföring 1 		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Information och  kommunikation 1  	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Inköp 1 			 100 			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Programfördjupningar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700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Individuellt val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200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Gymnasiearbete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100 </a:t>
                      </a:r>
                      <a:b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	2800</a:t>
                      </a:r>
                      <a:br>
                        <a:rPr lang="sv-SE" altLang="sv-SE" sz="11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sv-SE" altLang="sv-SE" sz="1100" b="1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sv-SE" sz="1100" b="1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0117" marR="84070" marT="84070" marB="8407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4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EKONOMIPROGRAMMET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Gymnasiegemensamma  ämnen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 1250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Engelska 5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Engelska 6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Historia 1b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Idrott och hälsa 1		 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 Matematik 1b 		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Matematik 2b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Naturkunskap 1b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Religionskunskap 1 		50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Samhällskunskap 1b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Samhällskunskap 2		 100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Svenska / Svenska som  andraspråk 1 + 2 + 3 300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Programgemensamma  ämnen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350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Företagsekonomi 1 		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Privatjuridik 	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Moderna språk  		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Psykologi 1 			50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Inriktningar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	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300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i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Ekonomi 			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Entreprenörskap och  företagande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Företagsekonomi 2 		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Matematik 3b 	                          100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i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Juridik 			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Filosofi 1 			50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Affärsjuridik 			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Rätten och samhället		 100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Psykologi 2a 			50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Programfördjupningar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300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Individuellt val 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200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Gymnasiearbete</a:t>
                      </a: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		</a:t>
                      </a:r>
                      <a:r>
                        <a:rPr lang="sv-SE" altLang="sv-SE" sz="1200" b="1" cap="none" spc="0" dirty="0">
                          <a:solidFill>
                            <a:schemeClr val="accent1"/>
                          </a:solidFill>
                        </a:rPr>
                        <a:t>100 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sv-SE" altLang="sv-SE" sz="12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			2500 </a:t>
                      </a:r>
                      <a:endParaRPr lang="sv-SE" sz="1200" b="1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0117" marR="84070" marT="84070" marB="8407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18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6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B57D8-A0B9-4F3E-B31D-A36A2F7C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Matematik på gymnasiet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DA8265-2447-4743-9BD5-E5B5C113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853248"/>
            <a:ext cx="10304348" cy="4639627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200" dirty="0"/>
              <a:t>    YRKESPROGRAM </a:t>
            </a:r>
            <a:r>
              <a:rPr lang="sv-SE" dirty="0"/>
              <a:t>      ES, HU                 SA, EK                NA , TE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76E5B7C6-092D-4DB0-A8C0-CBEC02353A08}"/>
              </a:ext>
            </a:extLst>
          </p:cNvPr>
          <p:cNvSpPr/>
          <p:nvPr/>
        </p:nvSpPr>
        <p:spPr>
          <a:xfrm>
            <a:off x="1305413" y="4678669"/>
            <a:ext cx="1157681" cy="7717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22F15D8-990C-49FF-BBB2-8B67E2872108}"/>
              </a:ext>
            </a:extLst>
          </p:cNvPr>
          <p:cNvSpPr/>
          <p:nvPr/>
        </p:nvSpPr>
        <p:spPr>
          <a:xfrm>
            <a:off x="3261145" y="4681895"/>
            <a:ext cx="1157682" cy="832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58E87A8-0EAA-451D-9E87-83041234E3D7}"/>
              </a:ext>
            </a:extLst>
          </p:cNvPr>
          <p:cNvSpPr txBox="1"/>
          <p:nvPr/>
        </p:nvSpPr>
        <p:spPr>
          <a:xfrm>
            <a:off x="1359014" y="4908262"/>
            <a:ext cx="115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</a:t>
            </a:r>
          </a:p>
          <a:p>
            <a:r>
              <a:rPr lang="sv-SE" sz="1000" dirty="0"/>
              <a:t>1a – 100p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7BD978E0-F677-4BD9-B310-1FDD623194DA}"/>
              </a:ext>
            </a:extLst>
          </p:cNvPr>
          <p:cNvSpPr/>
          <p:nvPr/>
        </p:nvSpPr>
        <p:spPr>
          <a:xfrm>
            <a:off x="7697939" y="4681894"/>
            <a:ext cx="115768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561655B-E61F-47EB-BC88-0FAB18E1F64B}"/>
              </a:ext>
            </a:extLst>
          </p:cNvPr>
          <p:cNvSpPr/>
          <p:nvPr/>
        </p:nvSpPr>
        <p:spPr>
          <a:xfrm>
            <a:off x="5493637" y="4681894"/>
            <a:ext cx="1157680" cy="8322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61ABC30C-750B-4721-95BD-FCA793C3A234}"/>
              </a:ext>
            </a:extLst>
          </p:cNvPr>
          <p:cNvSpPr/>
          <p:nvPr/>
        </p:nvSpPr>
        <p:spPr>
          <a:xfrm>
            <a:off x="5475360" y="3545890"/>
            <a:ext cx="1157680" cy="835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20E4DA53-D375-45E7-B6D3-646365353401}"/>
              </a:ext>
            </a:extLst>
          </p:cNvPr>
          <p:cNvSpPr/>
          <p:nvPr/>
        </p:nvSpPr>
        <p:spPr>
          <a:xfrm>
            <a:off x="5493637" y="2450093"/>
            <a:ext cx="1157680" cy="835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DA885FEE-1D64-4492-A759-0C71F1AA18C5}"/>
              </a:ext>
            </a:extLst>
          </p:cNvPr>
          <p:cNvSpPr/>
          <p:nvPr/>
        </p:nvSpPr>
        <p:spPr>
          <a:xfrm>
            <a:off x="7697939" y="3545890"/>
            <a:ext cx="115768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2099ADFC-6FA1-4248-AF87-3272C344EC47}"/>
              </a:ext>
            </a:extLst>
          </p:cNvPr>
          <p:cNvSpPr/>
          <p:nvPr/>
        </p:nvSpPr>
        <p:spPr>
          <a:xfrm>
            <a:off x="7694784" y="2451471"/>
            <a:ext cx="115768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CA0DEB6F-E452-4BDC-8580-F7039D90B3B7}"/>
              </a:ext>
            </a:extLst>
          </p:cNvPr>
          <p:cNvSpPr/>
          <p:nvPr/>
        </p:nvSpPr>
        <p:spPr>
          <a:xfrm>
            <a:off x="7694784" y="1396048"/>
            <a:ext cx="115768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AA93A7B-3101-4736-A147-B311ED383B44}"/>
              </a:ext>
            </a:extLst>
          </p:cNvPr>
          <p:cNvSpPr txBox="1"/>
          <p:nvPr/>
        </p:nvSpPr>
        <p:spPr>
          <a:xfrm>
            <a:off x="3537904" y="4864507"/>
            <a:ext cx="89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1b – 100p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86007BC-F266-41EF-90F2-79C9AA76D37D}"/>
              </a:ext>
            </a:extLst>
          </p:cNvPr>
          <p:cNvSpPr txBox="1"/>
          <p:nvPr/>
        </p:nvSpPr>
        <p:spPr>
          <a:xfrm>
            <a:off x="5595458" y="4908262"/>
            <a:ext cx="90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1b – 100p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BDD93E5-3841-4AD1-A5F3-B02EDED9FDD3}"/>
              </a:ext>
            </a:extLst>
          </p:cNvPr>
          <p:cNvSpPr txBox="1"/>
          <p:nvPr/>
        </p:nvSpPr>
        <p:spPr>
          <a:xfrm>
            <a:off x="5595458" y="3850547"/>
            <a:ext cx="90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2b – 100p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321F946-762D-4144-9423-791837D6B74C}"/>
              </a:ext>
            </a:extLst>
          </p:cNvPr>
          <p:cNvSpPr txBox="1"/>
          <p:nvPr/>
        </p:nvSpPr>
        <p:spPr>
          <a:xfrm>
            <a:off x="5570107" y="2601709"/>
            <a:ext cx="106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3b- </a:t>
            </a:r>
          </a:p>
          <a:p>
            <a:r>
              <a:rPr lang="sv-SE" sz="1000" dirty="0"/>
              <a:t>EK-</a:t>
            </a:r>
            <a:r>
              <a:rPr lang="sv-SE" sz="1000" dirty="0" err="1"/>
              <a:t>ekenomi</a:t>
            </a:r>
            <a:r>
              <a:rPr lang="sv-SE" sz="1000" dirty="0"/>
              <a:t> – 100p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DE0189A-9AC7-4B77-94DA-2C4A9A77698D}"/>
              </a:ext>
            </a:extLst>
          </p:cNvPr>
          <p:cNvSpPr txBox="1"/>
          <p:nvPr/>
        </p:nvSpPr>
        <p:spPr>
          <a:xfrm>
            <a:off x="7820618" y="4939039"/>
            <a:ext cx="90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1c  100p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BA5630D-4E32-45CC-9EE8-BC75240A32F0}"/>
              </a:ext>
            </a:extLst>
          </p:cNvPr>
          <p:cNvSpPr txBox="1"/>
          <p:nvPr/>
        </p:nvSpPr>
        <p:spPr>
          <a:xfrm>
            <a:off x="7819637" y="3778872"/>
            <a:ext cx="90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2c    100p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2BB52C7-C535-411F-AAEA-C628FE96EB93}"/>
              </a:ext>
            </a:extLst>
          </p:cNvPr>
          <p:cNvSpPr txBox="1"/>
          <p:nvPr/>
        </p:nvSpPr>
        <p:spPr>
          <a:xfrm>
            <a:off x="7768206" y="2678497"/>
            <a:ext cx="95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3c</a:t>
            </a:r>
          </a:p>
          <a:p>
            <a:r>
              <a:rPr lang="sv-SE" sz="1000" dirty="0"/>
              <a:t>100p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8EA1C79-C29B-4B74-8FA5-D3535319807E}"/>
              </a:ext>
            </a:extLst>
          </p:cNvPr>
          <p:cNvSpPr txBox="1"/>
          <p:nvPr/>
        </p:nvSpPr>
        <p:spPr>
          <a:xfrm>
            <a:off x="7693803" y="1473206"/>
            <a:ext cx="122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Matematik 4</a:t>
            </a:r>
          </a:p>
          <a:p>
            <a:r>
              <a:rPr lang="sv-SE" sz="1000" dirty="0"/>
              <a:t> NA-natur</a:t>
            </a:r>
          </a:p>
          <a:p>
            <a:r>
              <a:rPr lang="sv-SE" sz="1000" dirty="0"/>
              <a:t>TE-teknikvetenskap</a:t>
            </a:r>
          </a:p>
          <a:p>
            <a:r>
              <a:rPr lang="sv-SE" sz="1000" dirty="0"/>
              <a:t>100p</a:t>
            </a:r>
          </a:p>
        </p:txBody>
      </p:sp>
    </p:spTree>
    <p:extLst>
      <p:ext uri="{BB962C8B-B14F-4D97-AF65-F5344CB8AC3E}">
        <p14:creationId xmlns:p14="http://schemas.microsoft.com/office/powerpoint/2010/main" val="227691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A4B07D-D699-113E-DE07-280EBB33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altLang="sv-SE" sz="3600" dirty="0">
                <a:solidFill>
                  <a:schemeClr val="tx2"/>
                </a:solidFill>
              </a:rPr>
              <a:t>Andra möjligheter/varianter</a:t>
            </a:r>
            <a:endParaRPr lang="sv-SE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A3883DB6-16A4-6828-9BF0-340589CC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450A4-0FB9-36CA-81B0-23D2B88D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FFC000"/>
              </a:buClr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International </a:t>
            </a:r>
            <a:r>
              <a:rPr lang="sv-SE" altLang="sv-SE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Baccalaureate</a:t>
            </a: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 – IB</a:t>
            </a:r>
          </a:p>
          <a:p>
            <a:pPr eaLnBrk="1" hangingPunct="1">
              <a:spcBef>
                <a:spcPts val="1200"/>
              </a:spcBef>
              <a:buClr>
                <a:srgbClr val="FFC000"/>
              </a:buClr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Riksrekryterande utbildningar</a:t>
            </a:r>
          </a:p>
          <a:p>
            <a:pPr eaLnBrk="1" hangingPunct="1">
              <a:spcBef>
                <a:spcPts val="1200"/>
              </a:spcBef>
              <a:buClr>
                <a:srgbClr val="FFC000"/>
              </a:buClr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sv-SE" altLang="sv-SE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Idrottsutbildningar</a:t>
            </a:r>
          </a:p>
          <a:p>
            <a:pPr eaLnBrk="1" hangingPunct="1">
              <a:spcBef>
                <a:spcPts val="1200"/>
              </a:spcBef>
              <a:buClr>
                <a:srgbClr val="FFC000"/>
              </a:buClr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Särskilda varianter inom </a:t>
            </a:r>
            <a:b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nationellt program </a:t>
            </a:r>
          </a:p>
          <a:p>
            <a:pPr eaLnBrk="1" hangingPunct="1">
              <a:spcBef>
                <a:spcPts val="1200"/>
              </a:spcBef>
              <a:buClr>
                <a:srgbClr val="FFC000"/>
              </a:buClr>
              <a:buSzTx/>
              <a:buFont typeface="Arial" panose="020B0604020202020204" pitchFamily="34" charset="0"/>
              <a:buBlip>
                <a:blip r:embed="rId4"/>
              </a:buBlip>
            </a:pPr>
            <a:endParaRPr lang="sv-SE" altLang="sv-SE" sz="1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Särskilda förkunskapskrav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v-SE" altLang="sv-SE" sz="1800" dirty="0">
                <a:solidFill>
                  <a:schemeClr val="tx2"/>
                </a:solidFill>
                <a:latin typeface="Calibri" panose="020F0502020204030204" pitchFamily="34" charset="0"/>
              </a:rPr>
              <a:t>Annat urval – urvalsprov</a:t>
            </a:r>
          </a:p>
          <a:p>
            <a:pPr marL="0" indent="0" eaLnBrk="1" hangingPunct="1">
              <a:spcBef>
                <a:spcPts val="1200"/>
              </a:spcBef>
              <a:buClr>
                <a:srgbClr val="FFC000"/>
              </a:buClr>
              <a:buSzTx/>
              <a:buNone/>
            </a:pPr>
            <a:endParaRPr lang="sv-SE" altLang="sv-SE" sz="1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sv-SE" sz="1800" dirty="0">
              <a:solidFill>
                <a:schemeClr val="tx2"/>
              </a:solidFill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69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4A5D6-BF56-48F5-6B6D-02A51818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4400" dirty="0"/>
              <a:t>Betyg, meritvärde och urval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325E-D969-97CC-1132-841305F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57338"/>
            <a:ext cx="10882312" cy="49355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3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2800" dirty="0">
                <a:latin typeface="Calibri" panose="020F0502020204030204" pitchFamily="34" charset="0"/>
              </a:rPr>
              <a:t>Lägg ihop poängen för dina 16 eller 17 högsta betyg. </a:t>
            </a:r>
          </a:p>
          <a:p>
            <a:pPr eaLnBrk="1" hangingPunct="1">
              <a:spcBef>
                <a:spcPts val="3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2800" dirty="0">
                <a:latin typeface="Calibri" panose="020F0502020204030204" pitchFamily="34" charset="0"/>
              </a:rPr>
              <a:t>Detta är ditt meritvärde.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endParaRPr lang="sv-SE" altLang="sv-SE" sz="32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A</a:t>
            </a:r>
            <a:r>
              <a:rPr lang="sv-SE" altLang="sv-SE" sz="4000" dirty="0">
                <a:latin typeface="Calibri" panose="020F0502020204030204" pitchFamily="34" charset="0"/>
              </a:rPr>
              <a:t> = 20 p			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B </a:t>
            </a:r>
            <a:r>
              <a:rPr lang="sv-SE" altLang="sv-SE" sz="4000" dirty="0">
                <a:latin typeface="Calibri" panose="020F0502020204030204" pitchFamily="34" charset="0"/>
              </a:rPr>
              <a:t>= 17,5 p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C </a:t>
            </a:r>
            <a:r>
              <a:rPr lang="sv-SE" altLang="sv-SE" sz="4000" dirty="0">
                <a:latin typeface="Calibri" panose="020F0502020204030204" pitchFamily="34" charset="0"/>
              </a:rPr>
              <a:t>= 15 p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D</a:t>
            </a:r>
            <a:r>
              <a:rPr lang="sv-SE" altLang="sv-SE" sz="4000" dirty="0">
                <a:latin typeface="Calibri" panose="020F0502020204030204" pitchFamily="34" charset="0"/>
              </a:rPr>
              <a:t> = 12,5 p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E </a:t>
            </a:r>
            <a:r>
              <a:rPr lang="sv-SE" altLang="sv-SE" sz="4000" dirty="0">
                <a:latin typeface="Calibri" panose="020F0502020204030204" pitchFamily="34" charset="0"/>
              </a:rPr>
              <a:t>= 10 p</a:t>
            </a:r>
          </a:p>
          <a:p>
            <a:pPr eaLnBrk="1" hangingPunct="1"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sv-SE" altLang="sv-SE" sz="4000" b="1" dirty="0">
                <a:latin typeface="Calibri" panose="020F0502020204030204" pitchFamily="34" charset="0"/>
              </a:rPr>
              <a:t>F </a:t>
            </a:r>
            <a:r>
              <a:rPr lang="sv-SE" altLang="sv-SE" sz="4000" dirty="0">
                <a:latin typeface="Calibri" panose="020F0502020204030204" pitchFamily="34" charset="0"/>
              </a:rPr>
              <a:t>= 0 p</a:t>
            </a:r>
            <a:endParaRPr lang="sv-SE" sz="4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4BCAD4-6E3B-FEC7-0A2E-27DF936F7EBA}"/>
              </a:ext>
            </a:extLst>
          </p:cNvPr>
          <p:cNvSpPr txBox="1"/>
          <p:nvPr/>
        </p:nvSpPr>
        <p:spPr>
          <a:xfrm>
            <a:off x="3890962" y="2930187"/>
            <a:ext cx="52530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 i alla ämnen är alltså</a:t>
            </a:r>
            <a:b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16 * 20 = 320 </a:t>
            </a:r>
          </a:p>
          <a:p>
            <a: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eller </a:t>
            </a:r>
          </a:p>
          <a:p>
            <a: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17*20=340 (med </a:t>
            </a:r>
            <a:r>
              <a:rPr lang="sv-SE" altLang="sv-SE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moderntspråk</a:t>
            </a:r>
            <a:r>
              <a:rPr lang="sv-SE" alt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)</a:t>
            </a:r>
            <a:br>
              <a:rPr lang="sv-SE" alt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A675A3-DA71-875E-9802-C8118B5CB07A}"/>
              </a:ext>
            </a:extLst>
          </p:cNvPr>
          <p:cNvSpPr txBox="1"/>
          <p:nvPr/>
        </p:nvSpPr>
        <p:spPr>
          <a:xfrm>
            <a:off x="6219824" y="5831679"/>
            <a:ext cx="579120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alt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Eleverna tas in i tur och ordning.</a:t>
            </a:r>
            <a:br>
              <a:rPr lang="sv-SE" altLang="sv-SE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alt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Högst meritvärde kommer in först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605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E390D3-BDE0-7797-C66F-44706CC8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87" y="-11458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Kvällens innehåll: 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5953AF-AC06-6018-DB17-4B3C9C49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686" y="2391507"/>
            <a:ext cx="6193314" cy="3188199"/>
          </a:xfrm>
        </p:spPr>
        <p:txBody>
          <a:bodyPr anchor="t">
            <a:normAutofit fontScale="92500" lnSpcReduction="20000"/>
          </a:bodyPr>
          <a:lstStyle/>
          <a:p>
            <a:r>
              <a:rPr lang="sv-SE" altLang="sv-SE" dirty="0">
                <a:solidFill>
                  <a:schemeClr val="tx2"/>
                </a:solidFill>
              </a:rPr>
              <a:t>Gymnasievalet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Min roll som studie- och yrkesvägledare (</a:t>
            </a:r>
            <a:r>
              <a:rPr lang="sv-SE" altLang="sv-SE" dirty="0" err="1">
                <a:solidFill>
                  <a:schemeClr val="tx2"/>
                </a:solidFill>
              </a:rPr>
              <a:t>syv</a:t>
            </a:r>
            <a:r>
              <a:rPr lang="sv-SE" altLang="sv-SE" dirty="0">
                <a:solidFill>
                  <a:schemeClr val="tx2"/>
                </a:solidFill>
              </a:rPr>
              <a:t>)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Om gymnasieskolan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Behörighets och antagningsregler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Stöd på gymnasiet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Tidsplan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Tips på mer information </a:t>
            </a:r>
          </a:p>
          <a:p>
            <a:endParaRPr lang="sv-S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C4754D-95F3-BBDD-2B4A-D21A95FC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024806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altLang="sv-SE" sz="3600" b="1" dirty="0">
                <a:solidFill>
                  <a:schemeClr val="tx2"/>
                </a:solidFill>
              </a:rPr>
              <a:t>Så här avgörs antagningen:</a:t>
            </a:r>
            <a:endParaRPr lang="sv-SE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CC2192-3D64-01AE-55C9-B1170292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altLang="sv-SE" sz="2400" dirty="0">
                <a:solidFill>
                  <a:schemeClr val="tx2"/>
                </a:solidFill>
              </a:rPr>
              <a:t>Hur många platser finns på utbildningen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altLang="sv-SE" sz="2400" dirty="0">
                <a:solidFill>
                  <a:schemeClr val="tx2"/>
                </a:solidFill>
              </a:rPr>
              <a:t>Hur många som söker utbildningen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altLang="sv-SE" sz="2400" dirty="0">
                <a:solidFill>
                  <a:schemeClr val="tx2"/>
                </a:solidFill>
              </a:rPr>
              <a:t>Vilket meritvärde du har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altLang="sv-SE" sz="2400" dirty="0">
                <a:solidFill>
                  <a:schemeClr val="tx2"/>
                </a:solidFill>
              </a:rPr>
              <a:t>Vilket meritvärde övriga sökande till samma program och skola har </a:t>
            </a:r>
          </a:p>
          <a:p>
            <a:endParaRPr lang="sv-S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5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F13347-83A4-2B13-954C-344721BA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Ej behörig?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A65B1C-EEDB-DB2C-DD18-DFBF07E7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sv-SE" sz="2000">
                <a:solidFill>
                  <a:schemeClr val="tx2"/>
                </a:solidFill>
                <a:latin typeface="+mj-lt"/>
              </a:rPr>
              <a:t>Sommarskola – max 2 ämnen (Svenska/Sva, Matematik, Engelska)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v-SE" sz="2000">
                <a:solidFill>
                  <a:schemeClr val="tx2"/>
                </a:solidFill>
                <a:latin typeface="+mj-lt"/>
              </a:rPr>
              <a:t>2 första veckorna av sommarlovet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sv-SE" sz="2000">
              <a:solidFill>
                <a:schemeClr val="tx2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sv-SE" sz="2000">
                <a:solidFill>
                  <a:schemeClr val="tx2"/>
                </a:solidFill>
                <a:latin typeface="+mj-lt"/>
              </a:rPr>
              <a:t>Introduktionsprogram –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v-SE" sz="2000">
                <a:solidFill>
                  <a:schemeClr val="tx2"/>
                </a:solidFill>
                <a:latin typeface="+mj-lt"/>
              </a:rPr>
              <a:t>4 olika varianter utifrån elevens behov</a:t>
            </a:r>
          </a:p>
          <a:p>
            <a:endParaRPr lang="sv-SE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8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2451B3-B235-0C14-2021-2C0F4F34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altLang="sv-SE" sz="2800" dirty="0">
                <a:solidFill>
                  <a:schemeClr val="tx2"/>
                </a:solidFill>
              </a:rPr>
              <a:t>Samma program på flera skolor –</a:t>
            </a:r>
            <a:br>
              <a:rPr lang="sv-SE" altLang="sv-SE" sz="2800" dirty="0">
                <a:solidFill>
                  <a:schemeClr val="tx2"/>
                </a:solidFill>
              </a:rPr>
            </a:br>
            <a:r>
              <a:rPr lang="sv-SE" altLang="sv-SE" sz="2800" dirty="0">
                <a:solidFill>
                  <a:schemeClr val="tx2"/>
                </a:solidFill>
              </a:rPr>
              <a:t>vad är skillnaden?</a:t>
            </a:r>
            <a:endParaRPr lang="sv-SE" sz="2800" dirty="0">
              <a:solidFill>
                <a:schemeClr val="tx2"/>
              </a:solidFill>
            </a:endParaRPr>
          </a:p>
        </p:txBody>
      </p:sp>
      <p:pic>
        <p:nvPicPr>
          <p:cNvPr id="7" name="Graphic 6" descr="Klassrum">
            <a:extLst>
              <a:ext uri="{FF2B5EF4-FFF2-40B4-BE49-F238E27FC236}">
                <a16:creationId xmlns:a16="http://schemas.microsoft.com/office/drawing/2014/main" id="{5E716F8D-6B09-5970-19DE-845F9B9D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E6F0BE-8671-78A0-82FD-AACE8AC7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Pedagogisk modell?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Fördjupningar?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Skolförlagd utbildning/lärling?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Liten/stor skola?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Stöd?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Elevhälsan?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Läxor?</a:t>
            </a:r>
          </a:p>
          <a:p>
            <a:pPr eaLnBrk="1" hangingPunct="1">
              <a:defRPr/>
            </a:pPr>
            <a:r>
              <a:rPr lang="sv-SE" altLang="sv-SE" sz="1800" dirty="0">
                <a:solidFill>
                  <a:schemeClr val="tx2"/>
                </a:solidFill>
                <a:latin typeface="+mj-lt"/>
              </a:rPr>
              <a:t>Matsal?</a:t>
            </a:r>
          </a:p>
          <a:p>
            <a:endParaRPr lang="sv-SE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60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9C68F04-19C8-74AC-8776-8D8B97CEA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76" y="1542402"/>
            <a:ext cx="9629774" cy="825252"/>
          </a:xfrm>
        </p:spPr>
        <p:txBody>
          <a:bodyPr anchor="b">
            <a:normAutofit/>
          </a:bodyPr>
          <a:lstStyle/>
          <a:p>
            <a:r>
              <a:rPr lang="sv-SE" sz="5200" dirty="0">
                <a:solidFill>
                  <a:schemeClr val="tx2"/>
                </a:solidFill>
              </a:rPr>
              <a:t>Särskilt stöd på gymnasiet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C34AB1-624A-EB9A-21A0-2166F5D7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176" y="2730147"/>
            <a:ext cx="8543924" cy="280387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Special lärare/pedagog</a:t>
            </a:r>
          </a:p>
          <a:p>
            <a:r>
              <a:rPr lang="sv-SE" dirty="0">
                <a:solidFill>
                  <a:schemeClr val="tx2"/>
                </a:solidFill>
              </a:rPr>
              <a:t>Individuellt anpassat program</a:t>
            </a:r>
          </a:p>
          <a:p>
            <a:r>
              <a:rPr lang="sv-SE" dirty="0">
                <a:solidFill>
                  <a:schemeClr val="tx2"/>
                </a:solidFill>
              </a:rPr>
              <a:t>Studiehandledning på modersmål</a:t>
            </a:r>
          </a:p>
          <a:p>
            <a:r>
              <a:rPr lang="sv-SE" dirty="0">
                <a:solidFill>
                  <a:schemeClr val="tx2"/>
                </a:solidFill>
              </a:rPr>
              <a:t>Sommarskola och lördagskola</a:t>
            </a:r>
          </a:p>
          <a:p>
            <a:r>
              <a:rPr lang="sv-SE" dirty="0">
                <a:solidFill>
                  <a:schemeClr val="tx2"/>
                </a:solidFill>
              </a:rPr>
              <a:t>Resursenheter (Magelungen, Lundellska)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202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B21B9BB7-F1CE-E9C1-A42A-A31A1DF0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sv-SE" altLang="sv-SE" sz="4000">
                <a:solidFill>
                  <a:schemeClr val="tx2"/>
                </a:solidFill>
              </a:rPr>
              <a:t>Tidplan-2022/2023</a:t>
            </a:r>
            <a:endParaRPr lang="sv-SE" sz="4000">
              <a:solidFill>
                <a:schemeClr val="tx2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5BA05C5-B717-9B59-882E-326C20E48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945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32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D25F2E-E96E-D53A-A589-5755B52A6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Vad kan du som vårdnadshavare göra?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E4C89A-16BD-CDC4-7290-5DB5C00F8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Prata </a:t>
            </a:r>
            <a:r>
              <a:rPr lang="en-US" sz="1800" dirty="0" err="1">
                <a:solidFill>
                  <a:schemeClr val="tx2"/>
                </a:solidFill>
              </a:rPr>
              <a:t>hemma</a:t>
            </a:r>
            <a:r>
              <a:rPr lang="en-US" sz="1800" dirty="0">
                <a:solidFill>
                  <a:schemeClr val="tx2"/>
                </a:solidFill>
              </a:rPr>
              <a:t> om </a:t>
            </a:r>
            <a:r>
              <a:rPr lang="en-US" sz="1800" dirty="0" err="1">
                <a:solidFill>
                  <a:schemeClr val="tx2"/>
                </a:solidFill>
              </a:rPr>
              <a:t>gymnasiet</a:t>
            </a:r>
            <a:r>
              <a:rPr lang="en-US" sz="1800" dirty="0">
                <a:solidFill>
                  <a:schemeClr val="tx2"/>
                </a:solidFill>
              </a:rPr>
              <a:t> och       </a:t>
            </a:r>
            <a:r>
              <a:rPr lang="en-US" sz="1800" dirty="0" err="1">
                <a:solidFill>
                  <a:schemeClr val="tx2"/>
                </a:solidFill>
              </a:rPr>
              <a:t>gymnasievalet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Titta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tillsammans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på</a:t>
            </a:r>
            <a:r>
              <a:rPr lang="en-US" sz="1800" dirty="0">
                <a:solidFill>
                  <a:schemeClr val="tx2"/>
                </a:solidFill>
              </a:rPr>
              <a:t> information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Gå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på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gymnasiemässan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Gå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på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Öppet</a:t>
            </a:r>
            <a:r>
              <a:rPr lang="en-US" sz="1800" dirty="0">
                <a:solidFill>
                  <a:schemeClr val="tx2"/>
                </a:solidFill>
              </a:rPr>
              <a:t> Hus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Kontakta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mig</a:t>
            </a:r>
            <a:r>
              <a:rPr lang="en-US" sz="1800" dirty="0">
                <a:solidFill>
                  <a:schemeClr val="tx2"/>
                </a:solidFill>
              </a:rPr>
              <a:t> vid </a:t>
            </a:r>
            <a:r>
              <a:rPr lang="en-US" sz="1800" dirty="0" err="1">
                <a:solidFill>
                  <a:schemeClr val="tx2"/>
                </a:solidFill>
              </a:rPr>
              <a:t>behov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Graphic 38" descr="Parent and Child">
            <a:extLst>
              <a:ext uri="{FF2B5EF4-FFF2-40B4-BE49-F238E27FC236}">
                <a16:creationId xmlns:a16="http://schemas.microsoft.com/office/drawing/2014/main" id="{445F24DD-4A78-2604-C3E3-75455AB7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9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8DA1B1-522E-959F-90E5-DA0853BD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För 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68969C-4CF1-0548-911C-F28D2229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sv-SE" sz="2400" dirty="0">
                <a:solidFill>
                  <a:schemeClr val="tx2"/>
                </a:solidFill>
                <a:hlinkClick r:id="rId2"/>
              </a:rPr>
              <a:t>Utbildningsguiden - Utbildningsguiden (skolverket.se)</a:t>
            </a:r>
            <a:endParaRPr lang="sv-SE" sz="2400" dirty="0">
              <a:solidFill>
                <a:schemeClr val="tx2"/>
              </a:solidFill>
            </a:endParaRPr>
          </a:p>
          <a:p>
            <a:endParaRPr lang="sv-SE" sz="1800" dirty="0">
              <a:solidFill>
                <a:schemeClr val="tx2"/>
              </a:solidFill>
            </a:endParaRPr>
          </a:p>
          <a:p>
            <a:endParaRPr lang="sv-SE" sz="1800" dirty="0">
              <a:solidFill>
                <a:schemeClr val="tx2"/>
              </a:solidFill>
            </a:endParaRPr>
          </a:p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2400" dirty="0">
                <a:solidFill>
                  <a:schemeClr val="tx2"/>
                </a:solidFill>
                <a:hlinkClick r:id="rId3"/>
              </a:rPr>
              <a:t>Antagning till gymnasiet - Uppsala kommun</a:t>
            </a:r>
            <a:endParaRPr lang="sv-SE" sz="2400" dirty="0">
              <a:solidFill>
                <a:schemeClr val="tx2"/>
              </a:solidFill>
            </a:endParaRPr>
          </a:p>
          <a:p>
            <a:endParaRPr lang="sv-SE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ock">
            <a:extLst>
              <a:ext uri="{FF2B5EF4-FFF2-40B4-BE49-F238E27FC236}">
                <a16:creationId xmlns:a16="http://schemas.microsoft.com/office/drawing/2014/main" id="{28CD46CE-5E61-B058-BEF1-C6C58812F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A54DAF-5BF5-AE01-DE81-BB9757F91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017" y="10659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sv-SE" sz="4800" dirty="0">
                <a:solidFill>
                  <a:schemeClr val="tx2"/>
                </a:solidFill>
              </a:rPr>
              <a:t>Gymnasievalet: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8A1C9F-DC23-BAE8-040C-5A188A0B0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2864499"/>
            <a:ext cx="4805691" cy="1931436"/>
          </a:xfrm>
        </p:spPr>
        <p:txBody>
          <a:bodyPr anchor="b"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sv-SE" sz="4000" dirty="0">
                <a:solidFill>
                  <a:schemeClr val="tx2"/>
                </a:solidFill>
              </a:rPr>
              <a:t>Val av program</a:t>
            </a:r>
          </a:p>
          <a:p>
            <a:pPr marL="457200" indent="-457200" algn="l">
              <a:buAutoNum type="arabicPeriod"/>
            </a:pPr>
            <a:r>
              <a:rPr lang="sv-SE" sz="4000" dirty="0">
                <a:solidFill>
                  <a:schemeClr val="tx2"/>
                </a:solidFill>
              </a:rPr>
              <a:t>Val av inriktning</a:t>
            </a:r>
          </a:p>
          <a:p>
            <a:pPr marL="457200" indent="-457200" algn="l">
              <a:buAutoNum type="arabicPeriod"/>
            </a:pPr>
            <a:r>
              <a:rPr lang="sv-SE" sz="4000" dirty="0">
                <a:solidFill>
                  <a:schemeClr val="tx2"/>
                </a:solidFill>
              </a:rPr>
              <a:t>Val av skola</a:t>
            </a:r>
          </a:p>
          <a:p>
            <a:pPr marL="457200" indent="-457200" algn="l">
              <a:buAutoNum type="arabicPeriod"/>
            </a:pPr>
            <a:endParaRPr lang="sv-SE" sz="1100" dirty="0">
              <a:solidFill>
                <a:schemeClr val="tx2"/>
              </a:solidFill>
            </a:endParaRPr>
          </a:p>
        </p:txBody>
      </p:sp>
      <p:pic>
        <p:nvPicPr>
          <p:cNvPr id="5" name="Picture 16" descr="Gymnasieval! | My life">
            <a:extLst>
              <a:ext uri="{FF2B5EF4-FFF2-40B4-BE49-F238E27FC236}">
                <a16:creationId xmlns:a16="http://schemas.microsoft.com/office/drawing/2014/main" id="{E32975CD-42AB-C254-B0A0-74E019A4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741045"/>
            <a:ext cx="4141760" cy="22903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6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931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A0E511-36A2-3A27-E421-27FE0AF0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849086"/>
            <a:ext cx="10684151" cy="2463949"/>
          </a:xfrm>
        </p:spPr>
        <p:txBody>
          <a:bodyPr anchor="b">
            <a:normAutofit/>
          </a:bodyPr>
          <a:lstStyle/>
          <a:p>
            <a:r>
              <a:rPr lang="sv-SE" sz="4000" dirty="0">
                <a:solidFill>
                  <a:schemeClr val="tx2"/>
                </a:solidFill>
              </a:rPr>
              <a:t>Studie- och yrkesvägledarens roll:</a:t>
            </a:r>
            <a:br>
              <a:rPr lang="sv-SE" sz="4000" dirty="0">
                <a:solidFill>
                  <a:schemeClr val="tx2"/>
                </a:solidFill>
              </a:rPr>
            </a:br>
            <a:br>
              <a:rPr lang="sv-SE" sz="3300" dirty="0">
                <a:solidFill>
                  <a:schemeClr val="tx2"/>
                </a:solidFill>
              </a:rPr>
            </a:br>
            <a:r>
              <a:rPr lang="sv-SE" sz="3300" dirty="0">
                <a:solidFill>
                  <a:schemeClr val="tx2"/>
                </a:solidFill>
              </a:rPr>
              <a:t>Ger stöd för eleverna i gymnasievalsprocessen</a:t>
            </a:r>
            <a:br>
              <a:rPr lang="sv-SE" sz="3300" dirty="0">
                <a:solidFill>
                  <a:schemeClr val="tx2"/>
                </a:solidFill>
              </a:rPr>
            </a:br>
            <a:r>
              <a:rPr lang="sv-SE" sz="3300" dirty="0">
                <a:solidFill>
                  <a:schemeClr val="tx2"/>
                </a:solidFill>
              </a:rPr>
              <a:t>Försöker inte ge råd utan agera som bollplank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B5D88E-3227-A261-CCAF-B9747E8E8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241" y="4153374"/>
            <a:ext cx="9469211" cy="2317931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tx2"/>
                </a:solidFill>
              </a:rPr>
              <a:t>Klassinformation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tx2"/>
                </a:solidFill>
              </a:rPr>
              <a:t>Enskilda vägledningssamtal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tx2"/>
                </a:solidFill>
              </a:rPr>
              <a:t>Information till vårdnadshavare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4F1504-C742-C8CE-111D-C2F21462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515735"/>
            <a:ext cx="4977976" cy="1454051"/>
          </a:xfrm>
        </p:spPr>
        <p:txBody>
          <a:bodyPr>
            <a:normAutofit/>
          </a:bodyPr>
          <a:lstStyle/>
          <a:p>
            <a:r>
              <a:rPr lang="sv-SE" altLang="sv-SE" sz="3600" dirty="0">
                <a:solidFill>
                  <a:schemeClr val="tx2"/>
                </a:solidFill>
              </a:rPr>
              <a:t>Detta är gymnasieskolan</a:t>
            </a:r>
            <a:endParaRPr lang="sv-SE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ACB4450C-A452-4EE3-EA83-047FA14CB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10AC6-790C-C040-B168-4F5C21C2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b="1" dirty="0">
                <a:solidFill>
                  <a:schemeClr val="tx2"/>
                </a:solidFill>
                <a:latin typeface="+mj-lt"/>
              </a:rPr>
              <a:t>18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 Nationella program – 60 inriktningar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b="1" dirty="0">
                <a:solidFill>
                  <a:schemeClr val="tx2"/>
                </a:solidFill>
                <a:latin typeface="+mj-lt"/>
              </a:rPr>
              <a:t>12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 Yrkesprogram  </a:t>
            </a:r>
            <a:br>
              <a:rPr lang="sv-SE" sz="2400" dirty="0">
                <a:solidFill>
                  <a:schemeClr val="tx2"/>
                </a:solidFill>
                <a:latin typeface="+mj-lt"/>
              </a:rPr>
            </a:br>
            <a:r>
              <a:rPr lang="sv-SE" sz="2400" dirty="0">
                <a:solidFill>
                  <a:schemeClr val="tx2"/>
                </a:solidFill>
                <a:latin typeface="+mj-lt"/>
              </a:rPr>
              <a:t>  </a:t>
            </a:r>
            <a:r>
              <a:rPr lang="sv-SE" sz="2400" b="1" dirty="0">
                <a:solidFill>
                  <a:schemeClr val="tx2"/>
                </a:solidFill>
                <a:latin typeface="+mj-lt"/>
              </a:rPr>
              <a:t>6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  Högskoleförberedande program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Läser i kurser som räknas i poäng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1 poäng = 60 minuter undervisning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Programmen omfattar mellan </a:t>
            </a:r>
            <a:r>
              <a:rPr lang="sv-SE" sz="2400" b="1" dirty="0">
                <a:solidFill>
                  <a:schemeClr val="tx2"/>
                </a:solidFill>
                <a:latin typeface="+mj-lt"/>
              </a:rPr>
              <a:t>2500 poäng 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och</a:t>
            </a:r>
            <a:r>
              <a:rPr lang="sv-SE" sz="24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b="1" dirty="0">
                <a:solidFill>
                  <a:schemeClr val="tx2"/>
                </a:solidFill>
                <a:latin typeface="+mj-lt"/>
              </a:rPr>
              <a:t>   2800 poäng</a:t>
            </a:r>
            <a:endParaRPr lang="sv-SE" sz="2400" dirty="0">
              <a:solidFill>
                <a:schemeClr val="tx2"/>
              </a:solidFill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381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48C9DB-FD6C-E881-5497-C3170984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SE" altLang="sv-SE" sz="4000" dirty="0">
                <a:solidFill>
                  <a:schemeClr val="tx2"/>
                </a:solidFill>
              </a:rPr>
              <a:t>Yrkesprogram</a:t>
            </a:r>
            <a:endParaRPr lang="sv-SE" sz="4000" dirty="0">
              <a:solidFill>
                <a:schemeClr val="tx2"/>
              </a:solidFill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FE4BCB-2D96-37CF-E4FF-F326C478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sv-SE" altLang="sv-SE" sz="2000" dirty="0">
                <a:solidFill>
                  <a:schemeClr val="tx2"/>
                </a:solidFill>
                <a:latin typeface="+mj-lt"/>
              </a:rPr>
              <a:t>praktiskt, yrkesspecifikt </a:t>
            </a:r>
          </a:p>
          <a:p>
            <a:pPr>
              <a:defRPr/>
            </a:pPr>
            <a:r>
              <a:rPr lang="sv-SE" altLang="sv-SE" sz="2000" dirty="0">
                <a:solidFill>
                  <a:schemeClr val="tx2"/>
                </a:solidFill>
                <a:latin typeface="+mj-lt"/>
              </a:rPr>
              <a:t>klar för att arbeta inom yrket – yrkesexamen</a:t>
            </a:r>
          </a:p>
          <a:p>
            <a:pPr>
              <a:defRPr/>
            </a:pPr>
            <a:r>
              <a:rPr lang="sv-SE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Man läser mindre av de teoretiska ämnena som t.ex. Samhällskunskap, Historia, Matematik osv.</a:t>
            </a:r>
          </a:p>
          <a:p>
            <a:pPr>
              <a:defRPr/>
            </a:pPr>
            <a:r>
              <a:rPr lang="sv-SE" altLang="sv-SE" sz="2000" dirty="0">
                <a:solidFill>
                  <a:schemeClr val="tx2"/>
                </a:solidFill>
                <a:latin typeface="+mj-lt"/>
              </a:rPr>
              <a:t>behörig till Yrkeshögskola</a:t>
            </a:r>
          </a:p>
          <a:p>
            <a:pPr>
              <a:defRPr/>
            </a:pPr>
            <a:r>
              <a:rPr lang="sv-SE" altLang="sv-SE" sz="2000" dirty="0">
                <a:solidFill>
                  <a:schemeClr val="tx2"/>
                </a:solidFill>
                <a:latin typeface="+mj-lt"/>
              </a:rPr>
              <a:t>grundläggande behörighet till universitet/högskola (sv2,3 och en 6)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sv-SE" altLang="sv-SE" sz="2000" dirty="0">
                <a:solidFill>
                  <a:schemeClr val="tx2"/>
                </a:solidFill>
                <a:latin typeface="+mj-lt"/>
              </a:rPr>
              <a:t>särskild behörighet med komplettering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sv-SE" sz="2000" dirty="0">
              <a:solidFill>
                <a:schemeClr val="tx2"/>
              </a:solidFill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v-SE" sz="2000" dirty="0">
                <a:solidFill>
                  <a:schemeClr val="tx2"/>
                </a:solidFill>
                <a:latin typeface="+mj-lt"/>
              </a:rPr>
              <a:t>    </a:t>
            </a:r>
            <a:r>
              <a:rPr lang="sv-SE" sz="2000" b="1" dirty="0">
                <a:solidFill>
                  <a:schemeClr val="tx2"/>
                </a:solidFill>
                <a:latin typeface="+mj-lt"/>
              </a:rPr>
              <a:t>(För vem?)</a:t>
            </a:r>
            <a:endParaRPr lang="sv-S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5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66385E8-F13D-1536-0B4D-5D504075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 anchor="b">
            <a:normAutofit/>
          </a:bodyPr>
          <a:lstStyle/>
          <a:p>
            <a:r>
              <a:rPr lang="sv-SE" altLang="sv-SE" sz="3600">
                <a:solidFill>
                  <a:schemeClr val="tx2"/>
                </a:solidFill>
              </a:rPr>
              <a:t>APL = Arbetsplatsförlagt lärande</a:t>
            </a:r>
            <a:endParaRPr lang="sv-SE" sz="3600">
              <a:solidFill>
                <a:schemeClr val="tx2"/>
              </a:solidFill>
            </a:endParaRPr>
          </a:p>
        </p:txBody>
      </p:sp>
      <p:pic>
        <p:nvPicPr>
          <p:cNvPr id="4" name="Bildobjekt 3" descr="tranemo gymnasium41.jpg">
            <a:extLst>
              <a:ext uri="{FF2B5EF4-FFF2-40B4-BE49-F238E27FC236}">
                <a16:creationId xmlns:a16="http://schemas.microsoft.com/office/drawing/2014/main" id="{0630B710-FB67-0F32-FA49-84A5DC77D5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5837"/>
          <a:stretch>
            <a:fillRect/>
          </a:stretch>
        </p:blipFill>
        <p:spPr>
          <a:xfrm>
            <a:off x="6315833" y="268595"/>
            <a:ext cx="2395412" cy="172349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AF3AAA-2467-53A1-794F-35F0DAF1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553909" cy="3639289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r>
              <a:rPr lang="sv-SE" altLang="sv-SE" baseline="30000" dirty="0">
                <a:solidFill>
                  <a:schemeClr val="tx2"/>
                </a:solidFill>
                <a:latin typeface="+mj-lt"/>
              </a:rPr>
              <a:t>Arbetsplatsförlagt lärande = APL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r>
              <a:rPr lang="sv-SE" altLang="sv-SE" baseline="30000" dirty="0">
                <a:solidFill>
                  <a:schemeClr val="tx2"/>
                </a:solidFill>
                <a:latin typeface="+mj-lt"/>
              </a:rPr>
              <a:t>Minst 15 veckor av utbildningen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r>
              <a:rPr lang="sv-SE" altLang="sv-SE" baseline="30000" dirty="0">
                <a:solidFill>
                  <a:schemeClr val="tx2"/>
                </a:solidFill>
                <a:latin typeface="+mj-lt"/>
              </a:rPr>
              <a:t>Görs vanligtvis under flera olika periode</a:t>
            </a:r>
            <a:r>
              <a:rPr lang="sv-SE" altLang="sv-SE" baseline="30000" dirty="0">
                <a:solidFill>
                  <a:schemeClr val="tx2"/>
                </a:solidFill>
                <a:latin typeface="+mn-lt"/>
              </a:rPr>
              <a:t>r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endParaRPr lang="sv-SE" sz="1800" baseline="30000" dirty="0">
              <a:solidFill>
                <a:schemeClr val="tx2"/>
              </a:solidFill>
            </a:endParaRP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endParaRPr lang="sv-SE" sz="1800" baseline="30000" dirty="0">
              <a:solidFill>
                <a:schemeClr val="tx2"/>
              </a:solidFill>
            </a:endParaRP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endParaRPr lang="sv-SE" sz="1800" baseline="300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None/>
              <a:defRPr/>
            </a:pPr>
            <a:r>
              <a:rPr lang="sv-SE" altLang="sv-SE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Eleven lär sig mer om arbetslivet genom att vara ute på en eller flera arbetsplatser utanför skolan.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pitchFamily="34" charset="0"/>
              <a:buNone/>
              <a:defRPr/>
            </a:pPr>
            <a:endParaRPr lang="sv-SE" sz="1800" dirty="0">
              <a:solidFill>
                <a:schemeClr val="tx2"/>
              </a:solidFill>
            </a:endParaRPr>
          </a:p>
        </p:txBody>
      </p:sp>
      <p:pic>
        <p:nvPicPr>
          <p:cNvPr id="5" name="Bildobjekt 4" descr="city8.jpg">
            <a:extLst>
              <a:ext uri="{FF2B5EF4-FFF2-40B4-BE49-F238E27FC236}">
                <a16:creationId xmlns:a16="http://schemas.microsoft.com/office/drawing/2014/main" id="{3C687CE0-615E-49E5-71F6-EE3582DD9C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9450"/>
          <a:stretch>
            <a:fillRect/>
          </a:stretch>
        </p:blipFill>
        <p:spPr>
          <a:xfrm rot="21600000">
            <a:off x="9195955" y="4114839"/>
            <a:ext cx="2871905" cy="149302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56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D3F7D2-722F-A589-08E2-128E2963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anchor="b">
            <a:normAutofit/>
          </a:bodyPr>
          <a:lstStyle/>
          <a:p>
            <a:r>
              <a:rPr lang="sv-SE" altLang="sv-SE" sz="3600">
                <a:solidFill>
                  <a:schemeClr val="tx2"/>
                </a:solidFill>
              </a:rPr>
              <a:t>Lärlingsutbildning på yrkesprogram</a:t>
            </a:r>
            <a:endParaRPr lang="sv-SE" sz="3600">
              <a:solidFill>
                <a:schemeClr val="tx2"/>
              </a:solidFill>
            </a:endParaRPr>
          </a:p>
        </p:txBody>
      </p:sp>
      <p:pic>
        <p:nvPicPr>
          <p:cNvPr id="4" name="Bildobjekt 3" descr="tullen25.jpg">
            <a:extLst>
              <a:ext uri="{FF2B5EF4-FFF2-40B4-BE49-F238E27FC236}">
                <a16:creationId xmlns:a16="http://schemas.microsoft.com/office/drawing/2014/main" id="{F29594B4-A662-1199-841C-25810FDEC7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5657" r="45275"/>
          <a:stretch>
            <a:fillRect/>
          </a:stretch>
        </p:blipFill>
        <p:spPr>
          <a:xfrm rot="21600000">
            <a:off x="1255307" y="602673"/>
            <a:ext cx="2857832" cy="276615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dobjekt 4" descr="REST_KOK_MVI_7328 14.jpg">
            <a:extLst>
              <a:ext uri="{FF2B5EF4-FFF2-40B4-BE49-F238E27FC236}">
                <a16:creationId xmlns:a16="http://schemas.microsoft.com/office/drawing/2014/main" id="{8605EFBC-9558-F2E9-0061-03AFA24F3F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6424"/>
          <a:stretch>
            <a:fillRect/>
          </a:stretch>
        </p:blipFill>
        <p:spPr>
          <a:xfrm>
            <a:off x="804672" y="3462198"/>
            <a:ext cx="3759105" cy="225965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FA1FB7-8A90-46EC-B566-B3F598B3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  <a:t>Erbjuds på </a:t>
            </a:r>
            <a:r>
              <a:rPr lang="sv-SE" altLang="sv-SE" sz="1800" u="sng" baseline="30000">
                <a:solidFill>
                  <a:schemeClr val="tx2"/>
                </a:solidFill>
                <a:latin typeface="Calibri" panose="020F0502020204030204" pitchFamily="34" charset="0"/>
              </a:rPr>
              <a:t>vissa</a:t>
            </a:r>
            <a: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  <a:t> program.</a:t>
            </a:r>
            <a:r>
              <a:rPr lang="sv-SE" altLang="sv-SE" sz="180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  <a:t> Minst halva studietiden på en </a:t>
            </a:r>
            <a:b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  <a:t>eller flera arbetsplatser Utbildningen leder till samma</a:t>
            </a:r>
            <a:r>
              <a:rPr lang="sv-SE" altLang="sv-SE" sz="180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v-SE" altLang="sv-SE" sz="1800" baseline="30000">
                <a:solidFill>
                  <a:schemeClr val="tx2"/>
                </a:solidFill>
                <a:latin typeface="Calibri" panose="020F0502020204030204" pitchFamily="34" charset="0"/>
              </a:rPr>
              <a:t>yrkesexamen som ett skolförlagt yrkesprogram</a:t>
            </a:r>
            <a:endParaRPr lang="sv-SE" altLang="sv-SE" sz="18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sv-SE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A2EF6-3A5E-68E5-5699-B2DC5D4A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sv-SE" altLang="sv-SE" sz="3600" b="1" dirty="0">
                <a:solidFill>
                  <a:schemeClr val="tx2"/>
                </a:solidFill>
              </a:rPr>
              <a:t>Ämnen på yrkesprogram</a:t>
            </a:r>
            <a:endParaRPr lang="sv-SE" sz="36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AC3D1-79F5-D72A-76BB-DC896EB4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b="1">
                <a:solidFill>
                  <a:schemeClr val="tx2"/>
                </a:solidFill>
                <a:latin typeface="Calibri" panose="020F0502020204030204" pitchFamily="34" charset="0"/>
              </a:rPr>
              <a:t>Yrkesexamen = </a:t>
            </a:r>
            <a:r>
              <a:rPr lang="sv-SE" altLang="sv-SE" sz="1800">
                <a:solidFill>
                  <a:schemeClr val="tx2"/>
                </a:solidFill>
                <a:latin typeface="Calibri" panose="020F0502020204030204" pitchFamily="34" charset="0"/>
              </a:rPr>
              <a:t>Grundläggande behörighet till yrkeshögskolan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v-SE" altLang="sv-SE" sz="1800">
                <a:solidFill>
                  <a:schemeClr val="tx2"/>
                </a:solidFill>
                <a:latin typeface="Calibri" panose="020F0502020204030204" pitchFamily="34" charset="0"/>
              </a:rPr>
              <a:t>och  </a:t>
            </a:r>
            <a:r>
              <a:rPr lang="sv-SE" altLang="sv-SE" sz="1800" b="1">
                <a:solidFill>
                  <a:schemeClr val="tx2"/>
                </a:solidFill>
                <a:latin typeface="Calibri" panose="020F0502020204030204" pitchFamily="34" charset="0"/>
              </a:rPr>
              <a:t>grundläggande behörighet </a:t>
            </a:r>
            <a:r>
              <a:rPr lang="sv-SE" altLang="sv-SE" sz="1800">
                <a:solidFill>
                  <a:schemeClr val="tx2"/>
                </a:solidFill>
                <a:latin typeface="Calibri" panose="020F0502020204030204" pitchFamily="34" charset="0"/>
              </a:rPr>
              <a:t>till universitetet och högskolan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sv-SE" altLang="sv-SE" sz="18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sz="18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sz="1800" dirty="0">
              <a:solidFill>
                <a:schemeClr val="tx2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DF8E866B-A458-CAD9-6EF3-155F27C42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00669"/>
              </p:ext>
            </p:extLst>
          </p:nvPr>
        </p:nvGraphicFramePr>
        <p:xfrm>
          <a:off x="808464" y="1932912"/>
          <a:ext cx="4954694" cy="36478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64865">
                  <a:extLst>
                    <a:ext uri="{9D8B030D-6E8A-4147-A177-3AD203B41FA5}">
                      <a16:colId xmlns:a16="http://schemas.microsoft.com/office/drawing/2014/main" val="2480729623"/>
                    </a:ext>
                  </a:extLst>
                </a:gridCol>
                <a:gridCol w="2289829">
                  <a:extLst>
                    <a:ext uri="{9D8B030D-6E8A-4147-A177-3AD203B41FA5}">
                      <a16:colId xmlns:a16="http://schemas.microsoft.com/office/drawing/2014/main" val="4104224604"/>
                    </a:ext>
                  </a:extLst>
                </a:gridCol>
              </a:tblGrid>
              <a:tr h="2613861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sv-SE" sz="18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Gymnasiegemensamma </a:t>
                      </a:r>
                      <a:br>
                        <a:rPr lang="sv-SE" sz="18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800" b="1" kern="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ämnen, 900 p</a:t>
                      </a:r>
                    </a:p>
                    <a:p>
                      <a:pPr marL="0" indent="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sv-SE" sz="1600" b="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Engelska, historia, idrott och hälsa, matematik, naturkunskap, religionskunskap, samhällskunskap, svenska/svenska som andraspråk</a:t>
                      </a:r>
                    </a:p>
                    <a:p>
                      <a:pPr marL="0" indent="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sv-SE" sz="1300" b="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3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2022" marR="82022" marT="57415" marB="5741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8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Karaktärsämnen,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8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1500/1600 p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Programgemensamma ämnen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Inriktningar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Programfördjupningar – yrkesutgångar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sv-SE" altLang="sv-SE" sz="1600" b="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Individuellt val, 200p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sv-SE" altLang="sv-SE" sz="16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Gymnasiearbete, 100p</a:t>
                      </a:r>
                    </a:p>
                    <a:p>
                      <a:endParaRPr lang="sv-SE" sz="13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2022" marR="82022" marT="57415" marB="5741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01110"/>
                  </a:ext>
                </a:extLst>
              </a:tr>
              <a:tr h="378314">
                <a:tc>
                  <a:txBody>
                    <a:bodyPr/>
                    <a:lstStyle/>
                    <a:p>
                      <a:endParaRPr lang="sv-SE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2022" marR="82022" marT="57415" marB="5741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2022" marR="82022" marT="57415" marB="5741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82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1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10347</TotalTime>
  <Words>1228</Words>
  <Application>Microsoft Office PowerPoint</Application>
  <PresentationFormat>Bredbild</PresentationFormat>
  <Paragraphs>245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Wingdings</vt:lpstr>
      <vt:lpstr>Wingdings 2</vt:lpstr>
      <vt:lpstr>Office-tema</vt:lpstr>
      <vt:lpstr>Välkomna till kvällens Gymnasieinformation</vt:lpstr>
      <vt:lpstr>Kvällens innehåll: </vt:lpstr>
      <vt:lpstr>Gymnasievalet:</vt:lpstr>
      <vt:lpstr>Studie- och yrkesvägledarens roll:  Ger stöd för eleverna i gymnasievalsprocessen Försöker inte ge råd utan agera som bollplank</vt:lpstr>
      <vt:lpstr>Detta är gymnasieskolan</vt:lpstr>
      <vt:lpstr>Yrkesprogram</vt:lpstr>
      <vt:lpstr>APL = Arbetsplatsförlagt lärande</vt:lpstr>
      <vt:lpstr>Lärlingsutbildning på yrkesprogram</vt:lpstr>
      <vt:lpstr>Ämnen på yrkesprogram</vt:lpstr>
      <vt:lpstr>Behörighet (krav på förkunskaper) för  Yrkesprogram</vt:lpstr>
      <vt:lpstr>12 yrkesprogram</vt:lpstr>
      <vt:lpstr>Högskoleförberedande program</vt:lpstr>
      <vt:lpstr>Ämnen på högskoleförberedandeprogram</vt:lpstr>
      <vt:lpstr>Behörighet (krav på förkunskaper) för  Högskoleförberedandeprogram</vt:lpstr>
      <vt:lpstr>6 högskoleförberedandeprogram</vt:lpstr>
      <vt:lpstr>PowerPoint-presentation</vt:lpstr>
      <vt:lpstr>Matematik på gymnasiet</vt:lpstr>
      <vt:lpstr>Andra möjligheter/varianter</vt:lpstr>
      <vt:lpstr>Betyg, meritvärde och urval</vt:lpstr>
      <vt:lpstr>Så här avgörs antagningen:</vt:lpstr>
      <vt:lpstr>Ej behörig?</vt:lpstr>
      <vt:lpstr>Samma program på flera skolor – vad är skillnaden?</vt:lpstr>
      <vt:lpstr>Särskilt stöd på gymnasiet</vt:lpstr>
      <vt:lpstr>Tidplan-2022/2023</vt:lpstr>
      <vt:lpstr>Vad kan du som vårdnadshavare göra?</vt:lpstr>
      <vt:lpstr>För mer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Gymnasieinformation</dc:title>
  <dc:creator>Robinson Yaara</dc:creator>
  <cp:lastModifiedBy>Robinson Yaara</cp:lastModifiedBy>
  <cp:revision>33</cp:revision>
  <dcterms:created xsi:type="dcterms:W3CDTF">2023-08-22T08:40:50Z</dcterms:created>
  <dcterms:modified xsi:type="dcterms:W3CDTF">2023-10-18T06:22:31Z</dcterms:modified>
</cp:coreProperties>
</file>